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embeddings/oleObject1.bin" ContentType="application/vnd.openxmlformats-officedocument.oleObject"/>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8"/>
  </p:notesMasterIdLst>
  <p:sldIdLst>
    <p:sldId id="256" r:id="rId2"/>
    <p:sldId id="326" r:id="rId3"/>
    <p:sldId id="257" r:id="rId4"/>
    <p:sldId id="372" r:id="rId5"/>
    <p:sldId id="327" r:id="rId6"/>
    <p:sldId id="374" r:id="rId7"/>
    <p:sldId id="373" r:id="rId8"/>
    <p:sldId id="260" r:id="rId9"/>
    <p:sldId id="264" r:id="rId10"/>
    <p:sldId id="259" r:id="rId11"/>
    <p:sldId id="258" r:id="rId12"/>
    <p:sldId id="265" r:id="rId13"/>
    <p:sldId id="288" r:id="rId14"/>
    <p:sldId id="268" r:id="rId15"/>
    <p:sldId id="375" r:id="rId16"/>
    <p:sldId id="282" r:id="rId17"/>
    <p:sldId id="281" r:id="rId18"/>
    <p:sldId id="400" r:id="rId19"/>
    <p:sldId id="287" r:id="rId20"/>
    <p:sldId id="283" r:id="rId21"/>
    <p:sldId id="376" r:id="rId22"/>
    <p:sldId id="377" r:id="rId23"/>
    <p:sldId id="309" r:id="rId24"/>
    <p:sldId id="319" r:id="rId25"/>
    <p:sldId id="325" r:id="rId26"/>
    <p:sldId id="286" r:id="rId27"/>
    <p:sldId id="289" r:id="rId28"/>
    <p:sldId id="291" r:id="rId29"/>
    <p:sldId id="391" r:id="rId30"/>
    <p:sldId id="392" r:id="rId31"/>
    <p:sldId id="295" r:id="rId32"/>
    <p:sldId id="332" r:id="rId33"/>
    <p:sldId id="333" r:id="rId34"/>
    <p:sldId id="334" r:id="rId35"/>
    <p:sldId id="335" r:id="rId36"/>
    <p:sldId id="394" r:id="rId37"/>
    <p:sldId id="395" r:id="rId38"/>
    <p:sldId id="344" r:id="rId39"/>
    <p:sldId id="350" r:id="rId40"/>
    <p:sldId id="351" r:id="rId41"/>
    <p:sldId id="347" r:id="rId42"/>
    <p:sldId id="345" r:id="rId43"/>
    <p:sldId id="346" r:id="rId44"/>
    <p:sldId id="352" r:id="rId45"/>
    <p:sldId id="353" r:id="rId46"/>
    <p:sldId id="403" r:id="rId47"/>
    <p:sldId id="354" r:id="rId48"/>
    <p:sldId id="401" r:id="rId49"/>
    <p:sldId id="297" r:id="rId50"/>
    <p:sldId id="329" r:id="rId51"/>
    <p:sldId id="340" r:id="rId52"/>
    <p:sldId id="398" r:id="rId53"/>
    <p:sldId id="339" r:id="rId54"/>
    <p:sldId id="342" r:id="rId55"/>
    <p:sldId id="355" r:id="rId56"/>
    <p:sldId id="356" r:id="rId57"/>
    <p:sldId id="328" r:id="rId58"/>
    <p:sldId id="379" r:id="rId59"/>
    <p:sldId id="380" r:id="rId60"/>
    <p:sldId id="338" r:id="rId61"/>
    <p:sldId id="337" r:id="rId62"/>
    <p:sldId id="399" r:id="rId63"/>
    <p:sldId id="330" r:id="rId64"/>
    <p:sldId id="360" r:id="rId65"/>
    <p:sldId id="361" r:id="rId66"/>
    <p:sldId id="402" r:id="rId67"/>
    <p:sldId id="362" r:id="rId68"/>
    <p:sldId id="363" r:id="rId69"/>
    <p:sldId id="364" r:id="rId70"/>
    <p:sldId id="365" r:id="rId71"/>
    <p:sldId id="385" r:id="rId72"/>
    <p:sldId id="386" r:id="rId73"/>
    <p:sldId id="366" r:id="rId74"/>
    <p:sldId id="367" r:id="rId75"/>
    <p:sldId id="383" r:id="rId76"/>
    <p:sldId id="384" r:id="rId77"/>
    <p:sldId id="368" r:id="rId78"/>
    <p:sldId id="369" r:id="rId79"/>
    <p:sldId id="300" r:id="rId80"/>
    <p:sldId id="370" r:id="rId81"/>
    <p:sldId id="371" r:id="rId82"/>
    <p:sldId id="323" r:id="rId83"/>
    <p:sldId id="301" r:id="rId84"/>
    <p:sldId id="381" r:id="rId85"/>
    <p:sldId id="382" r:id="rId86"/>
    <p:sldId id="396" r:id="rId8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6977" autoAdjust="0"/>
  </p:normalViewPr>
  <p:slideViewPr>
    <p:cSldViewPr snapToGrid="0" snapToObjects="1">
      <p:cViewPr>
        <p:scale>
          <a:sx n="95" d="100"/>
          <a:sy n="95" d="100"/>
        </p:scale>
        <p:origin x="-128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presProps" Target="presProps.xml"/><Relationship Id="rId91" Type="http://schemas.openxmlformats.org/officeDocument/2006/relationships/viewProps" Target="viewProps.xml"/><Relationship Id="rId92" Type="http://schemas.openxmlformats.org/officeDocument/2006/relationships/theme" Target="theme/theme1.xml"/><Relationship Id="rId93"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notesMaster" Target="notesMasters/notesMaster1.xml"/><Relationship Id="rId89" Type="http://schemas.openxmlformats.org/officeDocument/2006/relationships/printerSettings" Target="printerSettings/printerSettings1.bin"/></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1B9511-90D0-6247-AB06-C738CD371FBE}" type="datetimeFigureOut">
              <a:rPr lang="en-US" smtClean="0"/>
              <a:t>1/2/17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ED5031E-F395-FC40-ADF5-52AD46916573}" type="slidenum">
              <a:rPr lang="en-US" smtClean="0"/>
              <a:t>‹#›</a:t>
            </a:fld>
            <a:endParaRPr lang="en-US"/>
          </a:p>
        </p:txBody>
      </p:sp>
    </p:spTree>
    <p:extLst>
      <p:ext uri="{BB962C8B-B14F-4D97-AF65-F5344CB8AC3E}">
        <p14:creationId xmlns:p14="http://schemas.microsoft.com/office/powerpoint/2010/main" val="263330802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B585E332-4206-8443-B993-3173F68A1193}" type="slidenum">
              <a:rPr lang="en-US"/>
              <a:pPr/>
              <a:t>2</a:t>
            </a:fld>
            <a:endParaRPr lang="en-US"/>
          </a:p>
        </p:txBody>
      </p:sp>
      <p:sp>
        <p:nvSpPr>
          <p:cNvPr id="7987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79874"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 found that there were many different species</a:t>
            </a:r>
            <a:r>
              <a:rPr lang="en-US" baseline="0" dirty="0" smtClean="0"/>
              <a:t> based on location and that many of them were novel.</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11</a:t>
            </a:fld>
            <a:endParaRPr lang="en-US"/>
          </a:p>
        </p:txBody>
      </p:sp>
    </p:spTree>
    <p:extLst>
      <p:ext uri="{BB962C8B-B14F-4D97-AF65-F5344CB8AC3E}">
        <p14:creationId xmlns:p14="http://schemas.microsoft.com/office/powerpoint/2010/main" val="7533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t>
            </a:r>
            <a:r>
              <a:rPr lang="en-US" baseline="0" dirty="0" err="1" smtClean="0"/>
              <a:t>saragasso</a:t>
            </a:r>
            <a:r>
              <a:rPr lang="en-US" baseline="0" dirty="0" smtClean="0"/>
              <a:t> sea study catapulted the world of metagenomics. Since much progress has been made on the human genome, the next step would be to sequence the microbes found on and within the human.</a:t>
            </a:r>
          </a:p>
          <a:p>
            <a:endParaRPr lang="en-US" baseline="0" dirty="0" smtClean="0"/>
          </a:p>
          <a:p>
            <a:r>
              <a:rPr lang="en-US" baseline="0" dirty="0" smtClean="0"/>
              <a:t>In came the HMP</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12</a:t>
            </a:fld>
            <a:endParaRPr lang="en-US"/>
          </a:p>
        </p:txBody>
      </p:sp>
    </p:spTree>
    <p:extLst>
      <p:ext uri="{BB962C8B-B14F-4D97-AF65-F5344CB8AC3E}">
        <p14:creationId xmlns:p14="http://schemas.microsoft.com/office/powerpoint/2010/main" val="2741335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8"/>
          <p:cNvSpPr>
            <a:spLocks noGrp="1" noChangeArrowheads="1"/>
          </p:cNvSpPr>
          <p:nvPr>
            <p:ph type="sldNum"/>
          </p:nvPr>
        </p:nvSpPr>
        <p:spPr>
          <a:ln/>
        </p:spPr>
        <p:txBody>
          <a:bodyPr/>
          <a:lstStyle/>
          <a:p>
            <a:fld id="{0D4F982F-D657-2B45-84C4-202035732158}" type="slidenum">
              <a:rPr lang="en-US"/>
              <a:pPr/>
              <a:t>13</a:t>
            </a:fld>
            <a:endParaRPr lang="en-US"/>
          </a:p>
        </p:txBody>
      </p:sp>
      <p:sp>
        <p:nvSpPr>
          <p:cNvPr id="124929"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4930"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5" tIns="45869" rIns="91385" bIns="4586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ct val="0"/>
              </a:spcBef>
              <a:buClrTx/>
              <a:buFontTx/>
              <a:buNone/>
            </a:pPr>
            <a:r>
              <a:rPr lang="en-US" dirty="0" smtClean="0">
                <a:latin typeface="Calibri" charset="0"/>
                <a:cs typeface="ＭＳ Ｐゴシック" charset="0"/>
              </a:rPr>
              <a:t>It started by</a:t>
            </a:r>
            <a:r>
              <a:rPr lang="en-US" baseline="0" dirty="0" smtClean="0">
                <a:latin typeface="Calibri" charset="0"/>
                <a:cs typeface="ＭＳ Ｐゴシック" charset="0"/>
              </a:rPr>
              <a:t> studying these areas on the human body that are part of the HMP.</a:t>
            </a:r>
            <a:endParaRPr lang="en-US" dirty="0" smtClean="0">
              <a:latin typeface="Calibri" charset="0"/>
              <a:cs typeface="ＭＳ Ｐゴシック" charset="0"/>
            </a:endParaRPr>
          </a:p>
          <a:p>
            <a:pPr eaLnBrk="1" hangingPunct="1">
              <a:spcBef>
                <a:spcPct val="0"/>
              </a:spcBef>
              <a:buClrTx/>
              <a:buFontTx/>
              <a:buNone/>
            </a:pPr>
            <a:endParaRPr lang="en-US" dirty="0" smtClean="0">
              <a:latin typeface="Calibri" charset="0"/>
              <a:cs typeface="ＭＳ Ｐゴシック" charset="0"/>
            </a:endParaRPr>
          </a:p>
          <a:p>
            <a:pPr eaLnBrk="1" hangingPunct="1">
              <a:spcBef>
                <a:spcPct val="0"/>
              </a:spcBef>
              <a:buClrTx/>
              <a:buFontTx/>
              <a:buNone/>
            </a:pPr>
            <a:r>
              <a:rPr lang="en-US" dirty="0" smtClean="0">
                <a:latin typeface="Calibri" charset="0"/>
                <a:cs typeface="ＭＳ Ｐゴシック" charset="0"/>
              </a:rPr>
              <a:t>You can see that there is substantial </a:t>
            </a:r>
            <a:r>
              <a:rPr lang="en-US" dirty="0">
                <a:latin typeface="Calibri" charset="0"/>
                <a:cs typeface="ＭＳ Ｐゴシック" charset="0"/>
              </a:rPr>
              <a:t>intra-individual </a:t>
            </a:r>
            <a:r>
              <a:rPr lang="en-US" dirty="0" smtClean="0">
                <a:latin typeface="Calibri" charset="0"/>
                <a:cs typeface="ＭＳ Ｐゴシック" charset="0"/>
              </a:rPr>
              <a:t>microbe variation.</a:t>
            </a:r>
            <a:endParaRPr lang="en-US" dirty="0">
              <a:latin typeface="Calibri" charset="0"/>
              <a:cs typeface="ＭＳ Ｐゴシック" charset="0"/>
            </a:endParaRPr>
          </a:p>
        </p:txBody>
      </p:sp>
      <p:sp>
        <p:nvSpPr>
          <p:cNvPr id="124931" name="Text Box 3"/>
          <p:cNvSpPr txBox="1">
            <a:spLocks noChangeArrowheads="1"/>
          </p:cNvSpPr>
          <p:nvPr/>
        </p:nvSpPr>
        <p:spPr bwMode="auto">
          <a:xfrm>
            <a:off x="3884960" y="8685396"/>
            <a:ext cx="2971490" cy="457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5" tIns="45869" rIns="91385" bIns="45869"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r">
              <a:buClrTx/>
              <a:buFontTx/>
              <a:buNone/>
            </a:pPr>
            <a:fld id="{759D037F-3BFB-D742-BF37-0D7DF39A6CDE}" type="slidenum">
              <a:rPr lang="en-US" sz="1200"/>
              <a:pPr algn="r">
                <a:buClrTx/>
                <a:buFontTx/>
                <a:buNone/>
              </a:pPr>
              <a:t>13</a:t>
            </a:fld>
            <a:endParaRPr lang="en-US" sz="1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a:t>
            </a:r>
            <a:r>
              <a:rPr lang="en-US" baseline="0" dirty="0" smtClean="0"/>
              <a:t> metagenomic studies do not stop at humans. </a:t>
            </a:r>
          </a:p>
          <a:p>
            <a:endParaRPr lang="en-US" dirty="0" smtClean="0"/>
          </a:p>
          <a:p>
            <a:r>
              <a:rPr lang="en-US" dirty="0" err="1" smtClean="0"/>
              <a:t>Pathomap</a:t>
            </a:r>
            <a:r>
              <a:rPr lang="en-US" dirty="0" smtClean="0"/>
              <a:t> originally started as a project by Cornell</a:t>
            </a:r>
            <a:r>
              <a:rPr lang="en-US" baseline="0" dirty="0" smtClean="0"/>
              <a:t> University to identify and survey pathogenic microbes within the New York City public areas, mainly the subway system. This later expanded to a global initiative. Doha is currently an area of interest for this project.</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14</a:t>
            </a:fld>
            <a:endParaRPr lang="en-US"/>
          </a:p>
        </p:txBody>
      </p:sp>
    </p:spTree>
    <p:extLst>
      <p:ext uri="{BB962C8B-B14F-4D97-AF65-F5344CB8AC3E}">
        <p14:creationId xmlns:p14="http://schemas.microsoft.com/office/powerpoint/2010/main" val="15247867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virtually</a:t>
            </a:r>
            <a:r>
              <a:rPr lang="en-US" baseline="0" dirty="0" smtClean="0"/>
              <a:t> ever metagenomics study there are two main questions that are asked: who’s there an what are they doing?</a:t>
            </a:r>
          </a:p>
          <a:p>
            <a:endParaRPr lang="en-US" baseline="0" dirty="0" smtClean="0"/>
          </a:p>
          <a:p>
            <a:r>
              <a:rPr lang="en-US" baseline="0" dirty="0" smtClean="0"/>
              <a:t>However, there are many different paths to get to these answers.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15</a:t>
            </a:fld>
            <a:endParaRPr lang="en-US"/>
          </a:p>
        </p:txBody>
      </p:sp>
    </p:spTree>
    <p:extLst>
      <p:ext uri="{BB962C8B-B14F-4D97-AF65-F5344CB8AC3E}">
        <p14:creationId xmlns:p14="http://schemas.microsoft.com/office/powerpoint/2010/main" val="3505240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8"/>
          <p:cNvSpPr>
            <a:spLocks noGrp="1" noChangeArrowheads="1"/>
          </p:cNvSpPr>
          <p:nvPr>
            <p:ph type="sldNum"/>
          </p:nvPr>
        </p:nvSpPr>
        <p:spPr>
          <a:ln/>
        </p:spPr>
        <p:txBody>
          <a:bodyPr/>
          <a:lstStyle/>
          <a:p>
            <a:fld id="{7B0E15BD-290C-2343-9438-F742E0FC6E5E}" type="slidenum">
              <a:rPr lang="en-US"/>
              <a:pPr/>
              <a:t>16</a:t>
            </a:fld>
            <a:endParaRPr lang="en-US"/>
          </a:p>
        </p:txBody>
      </p:sp>
      <p:sp>
        <p:nvSpPr>
          <p:cNvPr id="8499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4994"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5" tIns="45869" rIns="91385" bIns="4586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ct val="0"/>
              </a:spcBef>
              <a:buClrTx/>
              <a:buFontTx/>
              <a:buNone/>
            </a:pPr>
            <a:r>
              <a:rPr lang="en-US" dirty="0" smtClean="0">
                <a:latin typeface="Calibri" charset="0"/>
                <a:cs typeface="ＭＳ Ｐゴシック" charset="0"/>
              </a:rPr>
              <a:t>The two current methods of</a:t>
            </a:r>
            <a:r>
              <a:rPr lang="en-US" baseline="0" dirty="0" smtClean="0">
                <a:latin typeface="Calibri" charset="0"/>
                <a:cs typeface="ＭＳ Ｐゴシック" charset="0"/>
              </a:rPr>
              <a:t> creating your libraries are target </a:t>
            </a:r>
            <a:r>
              <a:rPr lang="en-US" dirty="0" smtClean="0">
                <a:latin typeface="Calibri" charset="0"/>
                <a:cs typeface="ＭＳ Ｐゴシック" charset="0"/>
              </a:rPr>
              <a:t>Target metagenomics and shotgun </a:t>
            </a:r>
            <a:r>
              <a:rPr lang="en-US" dirty="0" err="1" smtClean="0">
                <a:latin typeface="Calibri" charset="0"/>
                <a:cs typeface="ＭＳ Ｐゴシック" charset="0"/>
              </a:rPr>
              <a:t>metagnomics</a:t>
            </a:r>
            <a:r>
              <a:rPr lang="en-US" dirty="0" smtClean="0">
                <a:latin typeface="Calibri" charset="0"/>
                <a:cs typeface="ＭＳ Ｐゴシック" charset="0"/>
              </a:rPr>
              <a:t>.</a:t>
            </a:r>
          </a:p>
          <a:p>
            <a:pPr eaLnBrk="1" hangingPunct="1">
              <a:spcBef>
                <a:spcPct val="0"/>
              </a:spcBef>
              <a:buClrTx/>
              <a:buFontTx/>
              <a:buNone/>
            </a:pPr>
            <a:endParaRPr lang="en-US" dirty="0" smtClean="0">
              <a:latin typeface="Calibri" charset="0"/>
              <a:cs typeface="ＭＳ Ｐゴシック" charset="0"/>
            </a:endParaRPr>
          </a:p>
          <a:p>
            <a:pPr eaLnBrk="1" hangingPunct="1">
              <a:spcBef>
                <a:spcPct val="0"/>
              </a:spcBef>
              <a:buClrTx/>
              <a:buFontTx/>
              <a:buNone/>
            </a:pPr>
            <a:r>
              <a:rPr lang="en-US" dirty="0" smtClean="0">
                <a:latin typeface="Calibri" charset="0"/>
                <a:cs typeface="ＭＳ Ｐゴシック" charset="0"/>
              </a:rPr>
              <a:t>Target metagenomics</a:t>
            </a:r>
            <a:r>
              <a:rPr lang="en-US" baseline="0" dirty="0" smtClean="0">
                <a:latin typeface="Calibri" charset="0"/>
                <a:cs typeface="ＭＳ Ｐゴシック" charset="0"/>
              </a:rPr>
              <a:t> is t</a:t>
            </a:r>
            <a:r>
              <a:rPr lang="en-US" dirty="0" smtClean="0">
                <a:latin typeface="Calibri" charset="0"/>
                <a:cs typeface="ＭＳ Ｐゴシック" charset="0"/>
              </a:rPr>
              <a:t>argeting</a:t>
            </a:r>
            <a:r>
              <a:rPr lang="en-US" baseline="0" dirty="0" smtClean="0">
                <a:latin typeface="Calibri" charset="0"/>
                <a:cs typeface="ＭＳ Ｐゴシック" charset="0"/>
              </a:rPr>
              <a:t> a specific region of a genome that is shared across multiple organisms and samples. </a:t>
            </a:r>
          </a:p>
          <a:p>
            <a:pPr eaLnBrk="1" hangingPunct="1">
              <a:spcBef>
                <a:spcPct val="0"/>
              </a:spcBef>
              <a:buClrTx/>
              <a:buFontTx/>
              <a:buNone/>
            </a:pPr>
            <a:endParaRPr lang="en-US" baseline="0" dirty="0" smtClean="0">
              <a:latin typeface="Calibri" charset="0"/>
              <a:cs typeface="ＭＳ Ｐゴシック" charset="0"/>
            </a:endParaRPr>
          </a:p>
          <a:p>
            <a:pPr eaLnBrk="1" hangingPunct="1">
              <a:spcBef>
                <a:spcPct val="0"/>
              </a:spcBef>
              <a:buClrTx/>
              <a:buFontTx/>
              <a:buNone/>
            </a:pPr>
            <a:r>
              <a:rPr lang="en-US" baseline="0" dirty="0" smtClean="0">
                <a:latin typeface="Calibri" charset="0"/>
                <a:cs typeface="ＭＳ Ｐゴシック" charset="0"/>
              </a:rPr>
              <a:t>Shotgun metagenomics is a </a:t>
            </a:r>
            <a:r>
              <a:rPr lang="en-US" baseline="0" dirty="0" err="1" smtClean="0">
                <a:latin typeface="Calibri" charset="0"/>
                <a:cs typeface="ＭＳ Ｐゴシック" charset="0"/>
              </a:rPr>
              <a:t>nondiscriminate</a:t>
            </a:r>
            <a:r>
              <a:rPr lang="en-US" baseline="0" dirty="0" smtClean="0">
                <a:latin typeface="Calibri" charset="0"/>
                <a:cs typeface="ＭＳ Ｐゴシック" charset="0"/>
              </a:rPr>
              <a:t> way to sequence everything in your sample </a:t>
            </a:r>
            <a:r>
              <a:rPr lang="mr-IN" baseline="0" dirty="0" smtClean="0">
                <a:latin typeface="Calibri" charset="0"/>
                <a:cs typeface="ＭＳ Ｐゴシック" charset="0"/>
              </a:rPr>
              <a:t>–</a:t>
            </a:r>
            <a:r>
              <a:rPr lang="en-US" baseline="0" dirty="0" smtClean="0">
                <a:latin typeface="Calibri" charset="0"/>
                <a:cs typeface="ＭＳ Ｐゴシック" charset="0"/>
              </a:rPr>
              <a:t> perfect for all organisms. </a:t>
            </a:r>
            <a:endParaRPr lang="en-US" dirty="0">
              <a:latin typeface="Calibri" charset="0"/>
              <a:cs typeface="ＭＳ Ｐゴシック" charset="0"/>
            </a:endParaRPr>
          </a:p>
        </p:txBody>
      </p:sp>
      <p:sp>
        <p:nvSpPr>
          <p:cNvPr id="84995" name="Text Box 3"/>
          <p:cNvSpPr txBox="1">
            <a:spLocks noChangeArrowheads="1"/>
          </p:cNvSpPr>
          <p:nvPr/>
        </p:nvSpPr>
        <p:spPr bwMode="auto">
          <a:xfrm>
            <a:off x="3884960" y="8685396"/>
            <a:ext cx="2971490" cy="457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5" tIns="45869" rIns="91385" bIns="45869"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r">
              <a:buClrTx/>
              <a:buFontTx/>
              <a:buNone/>
            </a:pPr>
            <a:fld id="{EC976393-1EC2-A446-A032-76C802A4862A}" type="slidenum">
              <a:rPr lang="en-US" sz="1200"/>
              <a:pPr algn="r">
                <a:buClrTx/>
                <a:buFontTx/>
                <a:buNone/>
              </a:pPr>
              <a:t>16</a:t>
            </a:fld>
            <a:endParaRPr lang="en-US" sz="12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method has its own pros and cons.</a:t>
            </a:r>
          </a:p>
          <a:p>
            <a:endParaRPr lang="en-US" dirty="0" smtClean="0"/>
          </a:p>
          <a:p>
            <a:r>
              <a:rPr lang="en-US" dirty="0" smtClean="0"/>
              <a:t>targeted: </a:t>
            </a:r>
          </a:p>
          <a:p>
            <a:r>
              <a:rPr lang="en-US" dirty="0" smtClean="0"/>
              <a:t>Pros:</a:t>
            </a:r>
          </a:p>
          <a:p>
            <a:r>
              <a:rPr lang="en-US" dirty="0" smtClean="0"/>
              <a:t>Great</a:t>
            </a:r>
            <a:r>
              <a:rPr lang="en-US" baseline="0" dirty="0" smtClean="0"/>
              <a:t> depth </a:t>
            </a:r>
            <a:r>
              <a:rPr lang="mr-IN" baseline="0" dirty="0" smtClean="0"/>
              <a:t>–</a:t>
            </a:r>
            <a:r>
              <a:rPr lang="en-US" baseline="0" dirty="0" smtClean="0"/>
              <a:t> you sequence hundreds of copies of a specific region</a:t>
            </a:r>
          </a:p>
          <a:p>
            <a:r>
              <a:rPr lang="en-US" baseline="0" dirty="0" smtClean="0"/>
              <a:t>Will sequence only this region, assuming your primers work</a:t>
            </a:r>
          </a:p>
          <a:p>
            <a:endParaRPr lang="en-US" baseline="0" dirty="0" smtClean="0"/>
          </a:p>
          <a:p>
            <a:r>
              <a:rPr lang="en-US" baseline="0" dirty="0" smtClean="0"/>
              <a:t>Cons:</a:t>
            </a:r>
          </a:p>
          <a:p>
            <a:r>
              <a:rPr lang="en-US" baseline="0" dirty="0" smtClean="0"/>
              <a:t>Due to many factors, certain targeted regions will be amplified at different rates</a:t>
            </a:r>
          </a:p>
          <a:p>
            <a:r>
              <a:rPr lang="en-US" baseline="0" dirty="0" smtClean="0"/>
              <a:t>Since you’re only sequencing one small part of an organism’s you do not know what other genes its genome contains</a:t>
            </a:r>
          </a:p>
          <a:p>
            <a:endParaRPr lang="en-US" baseline="0" dirty="0" smtClean="0"/>
          </a:p>
          <a:p>
            <a:r>
              <a:rPr lang="en-US" baseline="0" dirty="0" smtClean="0"/>
              <a:t>Shotgun</a:t>
            </a:r>
          </a:p>
          <a:p>
            <a:r>
              <a:rPr lang="en-US" baseline="0" dirty="0" smtClean="0"/>
              <a:t>Pros</a:t>
            </a:r>
          </a:p>
          <a:p>
            <a:r>
              <a:rPr lang="en-US" baseline="0" dirty="0" smtClean="0"/>
              <a:t>Sequencing more genes and more of the genome, so you can infer a lot </a:t>
            </a:r>
          </a:p>
          <a:p>
            <a:endParaRPr lang="en-US" baseline="0" dirty="0" smtClean="0"/>
          </a:p>
          <a:p>
            <a:r>
              <a:rPr lang="en-US" baseline="0" dirty="0" smtClean="0"/>
              <a:t>Cons:</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Rarely comes close to sequencing everything in the sample.</a:t>
            </a:r>
            <a:endParaRPr lang="en-US" baseline="0" dirty="0" smtClean="0"/>
          </a:p>
          <a:p>
            <a:r>
              <a:rPr lang="en-US" baseline="0" dirty="0" smtClean="0"/>
              <a:t>More horizontal coverage than vertical</a:t>
            </a:r>
          </a:p>
          <a:p>
            <a:r>
              <a:rPr lang="en-US" baseline="0" dirty="0" smtClean="0"/>
              <a:t>It’s more expensive than targeted sequencing</a:t>
            </a:r>
          </a:p>
        </p:txBody>
      </p:sp>
      <p:sp>
        <p:nvSpPr>
          <p:cNvPr id="4" name="Slide Number Placeholder 3"/>
          <p:cNvSpPr>
            <a:spLocks noGrp="1"/>
          </p:cNvSpPr>
          <p:nvPr>
            <p:ph type="sldNum" sz="quarter" idx="10"/>
          </p:nvPr>
        </p:nvSpPr>
        <p:spPr/>
        <p:txBody>
          <a:bodyPr/>
          <a:lstStyle/>
          <a:p>
            <a:fld id="{CED5031E-F395-FC40-ADF5-52AD46916573}" type="slidenum">
              <a:rPr lang="en-US" smtClean="0"/>
              <a:t>17</a:t>
            </a:fld>
            <a:endParaRPr lang="en-US"/>
          </a:p>
        </p:txBody>
      </p:sp>
    </p:spTree>
    <p:extLst>
      <p:ext uri="{BB962C8B-B14F-4D97-AF65-F5344CB8AC3E}">
        <p14:creationId xmlns:p14="http://schemas.microsoft.com/office/powerpoint/2010/main" val="210720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417FAA24-3398-3044-B446-472E5E7574F8}" type="slidenum">
              <a:rPr lang="en-US"/>
              <a:pPr/>
              <a:t>19</a:t>
            </a:fld>
            <a:endParaRPr lang="en-US"/>
          </a:p>
        </p:txBody>
      </p:sp>
      <p:sp>
        <p:nvSpPr>
          <p:cNvPr id="9011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0114"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General workflow for 16s analysis. I’ll be talking about</a:t>
            </a:r>
            <a:r>
              <a:rPr lang="en-US" baseline="0" dirty="0" smtClean="0"/>
              <a:t> the 16s analysis since it is the most prominent targeted analysis.</a:t>
            </a:r>
            <a:endParaRPr lang="en-US" dirty="0" smtClean="0"/>
          </a:p>
          <a:p>
            <a:endParaRPr lang="en-US" dirty="0" smtClean="0"/>
          </a:p>
          <a:p>
            <a:r>
              <a:rPr lang="en-US" dirty="0" smtClean="0"/>
              <a:t>It is</a:t>
            </a:r>
            <a:r>
              <a:rPr lang="en-US" baseline="0" dirty="0" smtClean="0"/>
              <a:t> somewhat limited since it is only a very small ~500bp segment of an organism’s genome.</a:t>
            </a:r>
          </a:p>
          <a:p>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8"/>
          <p:cNvSpPr>
            <a:spLocks noGrp="1" noChangeArrowheads="1"/>
          </p:cNvSpPr>
          <p:nvPr>
            <p:ph type="sldNum"/>
          </p:nvPr>
        </p:nvSpPr>
        <p:spPr>
          <a:ln/>
        </p:spPr>
        <p:txBody>
          <a:bodyPr/>
          <a:lstStyle/>
          <a:p>
            <a:fld id="{4D29F23D-F785-CE46-A223-C1EFFA229227}" type="slidenum">
              <a:rPr lang="en-US"/>
              <a:pPr/>
              <a:t>20</a:t>
            </a:fld>
            <a:endParaRPr lang="en-US"/>
          </a:p>
        </p:txBody>
      </p:sp>
      <p:sp>
        <p:nvSpPr>
          <p:cNvPr id="87041" name="Text Box 1"/>
          <p:cNvSpPr txBox="1">
            <a:spLocks noChangeArrowheads="1"/>
          </p:cNvSpPr>
          <p:nvPr/>
        </p:nvSpPr>
        <p:spPr bwMode="auto">
          <a:xfrm>
            <a:off x="3884960" y="8685396"/>
            <a:ext cx="2971490" cy="457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5" tIns="45869" rIns="91385" bIns="45869"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r">
              <a:buClrTx/>
              <a:buFontTx/>
              <a:buNone/>
            </a:pPr>
            <a:fld id="{EC32DD02-5420-BB44-AB1B-0E4FAA0B00DD}" type="slidenum">
              <a:rPr lang="en-US" sz="1200">
                <a:latin typeface="Times New Roman" charset="0"/>
              </a:rPr>
              <a:pPr algn="r">
                <a:buClrTx/>
                <a:buFontTx/>
                <a:buNone/>
              </a:pPr>
              <a:t>20</a:t>
            </a:fld>
            <a:endParaRPr lang="en-US" sz="1200">
              <a:latin typeface="Times New Roman" charset="0"/>
            </a:endParaRPr>
          </a:p>
        </p:txBody>
      </p:sp>
      <p:sp>
        <p:nvSpPr>
          <p:cNvPr id="87042" name="Text Box 2"/>
          <p:cNvSpPr txBox="1">
            <a:spLocks noGrp="1" noRot="1" noChangeAspect="1" noChangeArrowheads="1"/>
          </p:cNvSpPr>
          <p:nvPr>
            <p:ph type="sldImg"/>
          </p:nvPr>
        </p:nvSpPr>
        <p:spPr bwMode="auto">
          <a:xfrm>
            <a:off x="1143000" y="693738"/>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7043" name="Text Box 3"/>
          <p:cNvSpPr txBox="1">
            <a:spLocks noGrp="1" noChangeArrowheads="1"/>
          </p:cNvSpPr>
          <p:nvPr>
            <p:ph type="body" idx="1"/>
          </p:nvPr>
        </p:nvSpPr>
        <p:spPr bwMode="auto">
          <a:xfrm>
            <a:off x="685490" y="4341139"/>
            <a:ext cx="5488572" cy="403228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ct val="0"/>
              </a:spcBef>
              <a:buClrTx/>
              <a:buFontTx/>
              <a:buNone/>
            </a:pPr>
            <a:r>
              <a:rPr lang="en-US" dirty="0" smtClean="0">
                <a:cs typeface="ＭＳ Ｐゴシック" charset="0"/>
              </a:rPr>
              <a:t>The peaks represent conservation, the valleys represent variability.</a:t>
            </a:r>
            <a:r>
              <a:rPr lang="en-US" baseline="0" dirty="0" smtClean="0">
                <a:cs typeface="ＭＳ Ｐゴシック" charset="0"/>
              </a:rPr>
              <a:t> </a:t>
            </a:r>
          </a:p>
          <a:p>
            <a:pPr eaLnBrk="1" hangingPunct="1">
              <a:spcBef>
                <a:spcPct val="0"/>
              </a:spcBef>
              <a:buClrTx/>
              <a:buFontTx/>
              <a:buNone/>
            </a:pPr>
            <a:r>
              <a:rPr lang="en-US" baseline="0" dirty="0" smtClean="0">
                <a:cs typeface="ＭＳ Ｐゴシック" charset="0"/>
              </a:rPr>
              <a:t>Variation is generally greater across species than within, making species identification much easier</a:t>
            </a:r>
          </a:p>
          <a:p>
            <a:pPr eaLnBrk="1" hangingPunct="1">
              <a:spcBef>
                <a:spcPct val="0"/>
              </a:spcBef>
              <a:buClrTx/>
              <a:buFontTx/>
              <a:buNone/>
            </a:pPr>
            <a:r>
              <a:rPr lang="en-US" dirty="0" smtClean="0">
                <a:cs typeface="ＭＳ Ｐゴシック" charset="0"/>
              </a:rPr>
              <a:t>Similar profile to 18s gene</a:t>
            </a:r>
            <a:r>
              <a:rPr lang="en-US" baseline="0" dirty="0" smtClean="0">
                <a:cs typeface="ＭＳ Ｐゴシック" charset="0"/>
              </a:rPr>
              <a:t> for fungus</a:t>
            </a:r>
            <a:endParaRPr lang="en-US" dirty="0">
              <a:cs typeface="ＭＳ Ｐゴシック"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645C74C7-FB3D-6E42-A26B-6C4450805028}" type="slidenum">
              <a:rPr lang="en-US"/>
              <a:pPr/>
              <a:t>21</a:t>
            </a:fld>
            <a:endParaRPr lang="en-US"/>
          </a:p>
        </p:txBody>
      </p:sp>
      <p:sp>
        <p:nvSpPr>
          <p:cNvPr id="9318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3186"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The first step is to align all your sequences</a:t>
            </a:r>
            <a:r>
              <a:rPr lang="en-US" baseline="0" dirty="0" smtClean="0"/>
              <a:t> using multiple sequence alignment.</a:t>
            </a:r>
          </a:p>
          <a:p>
            <a:endParaRPr lang="en-US" baseline="0" dirty="0" smtClean="0"/>
          </a:p>
          <a:p>
            <a:r>
              <a:rPr lang="en-US" dirty="0" smtClean="0"/>
              <a:t>Since the</a:t>
            </a:r>
            <a:r>
              <a:rPr lang="en-US" baseline="0" dirty="0" smtClean="0"/>
              <a:t> structure of the 16s operon is highly conserved, aligning you reads to a reference is safe and efficient, but you can do this reference free as well.</a:t>
            </a:r>
          </a:p>
          <a:p>
            <a:endParaRPr lang="en-US" baseline="0" dirty="0" smtClean="0"/>
          </a:p>
          <a:p>
            <a:r>
              <a:rPr lang="en-US" baseline="0" dirty="0" smtClean="0"/>
              <a:t>This figure represents two aligned 16s samples. Note the variation in the proportions of colors. This represents the diversity of 16s genes, though we do not know the actual abundance of each color going into the analysis.</a:t>
            </a:r>
          </a:p>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Common</a:t>
            </a:r>
            <a:r>
              <a:rPr lang="en-US" baseline="0" dirty="0" smtClean="0"/>
              <a:t> environments are soil, sea water, and fecal matter.</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3</a:t>
            </a:fld>
            <a:endParaRPr lang="en-US"/>
          </a:p>
        </p:txBody>
      </p:sp>
    </p:spTree>
    <p:extLst>
      <p:ext uri="{BB962C8B-B14F-4D97-AF65-F5344CB8AC3E}">
        <p14:creationId xmlns:p14="http://schemas.microsoft.com/office/powerpoint/2010/main" val="33666801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9BB0A48E-FF8D-B946-BAE2-BE7227B5A17A}" type="slidenum">
              <a:rPr lang="en-US"/>
              <a:pPr/>
              <a:t>22</a:t>
            </a:fld>
            <a:endParaRPr lang="en-US"/>
          </a:p>
        </p:txBody>
      </p:sp>
      <p:sp>
        <p:nvSpPr>
          <p:cNvPr id="9523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5234"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 next step is to cluster</a:t>
            </a:r>
            <a:r>
              <a:rPr lang="en-US" baseline="0" dirty="0" smtClean="0"/>
              <a:t> your aligned sequences into OTUs. </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OTU stands for operational</a:t>
            </a:r>
            <a:r>
              <a:rPr lang="en-US" baseline="0" dirty="0" smtClean="0"/>
              <a:t> taxonomic unit.  </a:t>
            </a:r>
            <a:r>
              <a:rPr lang="en-US" dirty="0" smtClean="0"/>
              <a:t>An operational taxonomic unit (OTU) is an operational definition used to classify groups of closely related individuals.</a:t>
            </a:r>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Since the resolution of 16s sequencing isn’t great enough to identify species, we use OTUs as a placeholder. </a:t>
            </a:r>
          </a:p>
          <a:p>
            <a:endParaRPr lang="en-US" baseline="0" dirty="0" smtClean="0"/>
          </a:p>
          <a:p>
            <a:r>
              <a:rPr lang="en-US" baseline="0" dirty="0" smtClean="0"/>
              <a:t>Clustering is done by giving a similarity threshold. In most cases, OTUs are composed of sequences that are 95-99% identical.</a:t>
            </a:r>
          </a:p>
          <a:p>
            <a:endParaRPr lang="en-US" baseline="0" dirty="0" smtClean="0"/>
          </a:p>
          <a:p>
            <a:r>
              <a:rPr lang="en-US" baseline="0" dirty="0" smtClean="0"/>
              <a:t>There are many different clustering algorithms but will all create an OTU.</a:t>
            </a:r>
          </a:p>
          <a:p>
            <a:endParaRPr lang="en-US" baseline="0" dirty="0" smtClean="0"/>
          </a:p>
          <a:p>
            <a:r>
              <a:rPr lang="en-US" baseline="0" dirty="0" smtClean="0"/>
              <a:t>Two common algorithms are nearest neighbor and furthest neighbor.</a:t>
            </a:r>
          </a:p>
          <a:p>
            <a:endParaRPr lang="en-US" baseline="0" dirty="0" smtClean="0"/>
          </a:p>
          <a:p>
            <a:r>
              <a:rPr lang="en-US" baseline="0" dirty="0" smtClean="0"/>
              <a:t>Nearest means all sequences in a cluster are 97% identical to each other, whereas furthest means all sequences are 97% identical to a specific sequence. </a:t>
            </a:r>
          </a:p>
          <a:p>
            <a:endParaRPr lang="en-US" baseline="0" dirty="0" smtClean="0"/>
          </a:p>
          <a:p>
            <a:r>
              <a:rPr lang="en-US" baseline="0" dirty="0" smtClean="0"/>
              <a:t>Deciding on which clustering algorithm to use is very difficult so I’m not going to get into it.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1850881A-4449-A548-B928-C82052406CC0}" type="slidenum">
              <a:rPr lang="en-US"/>
              <a:pPr/>
              <a:t>23</a:t>
            </a:fld>
            <a:endParaRPr lang="en-US"/>
          </a:p>
        </p:txBody>
      </p:sp>
      <p:sp>
        <p:nvSpPr>
          <p:cNvPr id="96257"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6258"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Once</a:t>
            </a:r>
            <a:r>
              <a:rPr lang="en-US" baseline="0" dirty="0" smtClean="0"/>
              <a:t> clustering is done you now have groups of sequences that are within your similarity threshold.</a:t>
            </a:r>
          </a:p>
          <a:p>
            <a:endParaRPr lang="en-US" baseline="0" dirty="0" smtClean="0"/>
          </a:p>
          <a:p>
            <a:r>
              <a:rPr lang="en-US" baseline="0" dirty="0" smtClean="0"/>
              <a:t>However, each OTU is multiple sequences. It is common practice to choose one sequence in each cluster to use a representative for downstream analysis. This makes things more efficient and easier.</a:t>
            </a:r>
          </a:p>
          <a:p>
            <a:endParaRPr lang="en-US" baseline="0" dirty="0" smtClean="0"/>
          </a:p>
          <a:p>
            <a:r>
              <a:rPr lang="en-US" baseline="0" dirty="0" smtClean="0"/>
              <a:t>These are considered your metagenomic profiles</a:t>
            </a:r>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9AE277E2-AEDF-C345-87E7-4369D598B5AA}" type="slidenum">
              <a:rPr lang="en-US"/>
              <a:pPr/>
              <a:t>24</a:t>
            </a:fld>
            <a:endParaRPr lang="en-US"/>
          </a:p>
        </p:txBody>
      </p:sp>
      <p:sp>
        <p:nvSpPr>
          <p:cNvPr id="10547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5474"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As I mentioned</a:t>
            </a:r>
            <a:r>
              <a:rPr lang="en-US" baseline="0" dirty="0" smtClean="0"/>
              <a:t> earlier, when going forward it is very useful to reduce the size of the dataset. Since everything within an OTU is similar, picking a representative is trivial.</a:t>
            </a:r>
          </a:p>
          <a:p>
            <a:endParaRPr lang="en-US" baseline="0" dirty="0" smtClean="0"/>
          </a:p>
          <a:p>
            <a:r>
              <a:rPr lang="en-US" baseline="0" dirty="0" smtClean="0"/>
              <a:t>Once you pick your OTU representative you can query that against a database to assign taxonomy.</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8"/>
          <p:cNvSpPr>
            <a:spLocks noGrp="1" noChangeArrowheads="1"/>
          </p:cNvSpPr>
          <p:nvPr>
            <p:ph type="sldNum"/>
          </p:nvPr>
        </p:nvSpPr>
        <p:spPr>
          <a:ln/>
        </p:spPr>
        <p:txBody>
          <a:bodyPr/>
          <a:lstStyle/>
          <a:p>
            <a:fld id="{4A2B6C78-4804-D245-913D-7BE375C9B9A3}" type="slidenum">
              <a:rPr lang="en-US"/>
              <a:pPr/>
              <a:t>25</a:t>
            </a:fld>
            <a:endParaRPr lang="en-US"/>
          </a:p>
        </p:txBody>
      </p:sp>
      <p:sp>
        <p:nvSpPr>
          <p:cNvPr id="9728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7282"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5" tIns="45869" rIns="91385" bIns="4586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ct val="0"/>
              </a:spcBef>
              <a:buClrTx/>
              <a:buFontTx/>
              <a:buNone/>
            </a:pPr>
            <a:r>
              <a:rPr lang="en-US" dirty="0" smtClean="0">
                <a:latin typeface="Calibri" charset="0"/>
                <a:cs typeface="ＭＳ Ｐゴシック" charset="0"/>
              </a:rPr>
              <a:t>A common graph used in metagenomics is a rarefaction curve.</a:t>
            </a:r>
          </a:p>
          <a:p>
            <a:pPr eaLnBrk="1" hangingPunct="1">
              <a:spcBef>
                <a:spcPct val="0"/>
              </a:spcBef>
              <a:buClrTx/>
              <a:buFontTx/>
              <a:buNone/>
            </a:pPr>
            <a:endParaRPr lang="en-US" dirty="0" smtClean="0">
              <a:latin typeface="Calibri" charset="0"/>
              <a:cs typeface="ＭＳ Ｐゴシック" charset="0"/>
            </a:endParaRPr>
          </a:p>
          <a:p>
            <a:pPr eaLnBrk="1" hangingPunct="1">
              <a:spcBef>
                <a:spcPct val="0"/>
              </a:spcBef>
              <a:buClrTx/>
              <a:buFontTx/>
              <a:buNone/>
            </a:pPr>
            <a:r>
              <a:rPr lang="en-US" dirty="0" smtClean="0">
                <a:latin typeface="Calibri" charset="0"/>
                <a:cs typeface="ＭＳ Ｐゴシック" charset="0"/>
              </a:rPr>
              <a:t>To</a:t>
            </a:r>
            <a:r>
              <a:rPr lang="en-US" baseline="0" dirty="0" smtClean="0">
                <a:latin typeface="Calibri" charset="0"/>
                <a:cs typeface="ＭＳ Ｐゴシック" charset="0"/>
              </a:rPr>
              <a:t> see how well you sequenced your sample, you can use this to show </a:t>
            </a:r>
            <a:r>
              <a:rPr lang="en-US" dirty="0" smtClean="0">
                <a:latin typeface="Calibri" charset="0"/>
                <a:cs typeface="ＭＳ Ｐゴシック" charset="0"/>
              </a:rPr>
              <a:t>the </a:t>
            </a:r>
            <a:r>
              <a:rPr lang="en-US" dirty="0">
                <a:latin typeface="Calibri" charset="0"/>
                <a:cs typeface="ＭＳ Ｐゴシック" charset="0"/>
              </a:rPr>
              <a:t>number of OTUs determined in each sample for a set number of sequence reads. The dashed line indicates the number of OTUs </a:t>
            </a:r>
            <a:r>
              <a:rPr lang="en-US" dirty="0" smtClean="0">
                <a:latin typeface="Calibri" charset="0"/>
                <a:cs typeface="ＭＳ Ｐゴシック" charset="0"/>
              </a:rPr>
              <a:t>we see</a:t>
            </a:r>
            <a:r>
              <a:rPr lang="en-US" baseline="0" dirty="0" smtClean="0">
                <a:latin typeface="Calibri" charset="0"/>
                <a:cs typeface="ＭＳ Ｐゴシック" charset="0"/>
              </a:rPr>
              <a:t> with only</a:t>
            </a:r>
            <a:r>
              <a:rPr lang="en-US" dirty="0" smtClean="0">
                <a:latin typeface="Calibri" charset="0"/>
                <a:cs typeface="ＭＳ Ｐゴシック" charset="0"/>
              </a:rPr>
              <a:t> </a:t>
            </a:r>
            <a:r>
              <a:rPr lang="en-US" dirty="0">
                <a:latin typeface="Calibri" charset="0"/>
                <a:cs typeface="ＭＳ Ｐゴシック" charset="0"/>
              </a:rPr>
              <a:t>5,500 </a:t>
            </a:r>
            <a:r>
              <a:rPr lang="en-US" dirty="0" smtClean="0">
                <a:latin typeface="Calibri" charset="0"/>
                <a:cs typeface="ＭＳ Ｐゴシック" charset="0"/>
              </a:rPr>
              <a:t>reads.</a:t>
            </a:r>
          </a:p>
          <a:p>
            <a:pPr eaLnBrk="1" hangingPunct="1">
              <a:spcBef>
                <a:spcPct val="0"/>
              </a:spcBef>
              <a:buClrTx/>
              <a:buFontTx/>
              <a:buNone/>
            </a:pPr>
            <a:endParaRPr lang="en-US" dirty="0" smtClean="0">
              <a:latin typeface="Calibri" charset="0"/>
              <a:cs typeface="ＭＳ Ｐゴシック" charset="0"/>
            </a:endParaRPr>
          </a:p>
          <a:p>
            <a:pPr eaLnBrk="1" hangingPunct="1">
              <a:spcBef>
                <a:spcPct val="0"/>
              </a:spcBef>
              <a:buClrTx/>
              <a:buFontTx/>
              <a:buNone/>
            </a:pPr>
            <a:r>
              <a:rPr lang="en-US" dirty="0" smtClean="0">
                <a:latin typeface="Calibri" charset="0"/>
                <a:cs typeface="ＭＳ Ｐゴシック" charset="0"/>
              </a:rPr>
              <a:t>The</a:t>
            </a:r>
            <a:r>
              <a:rPr lang="en-US" baseline="0" dirty="0" smtClean="0">
                <a:latin typeface="Calibri" charset="0"/>
                <a:cs typeface="ＭＳ Ｐゴシック" charset="0"/>
              </a:rPr>
              <a:t> ideal scenario is high number of OTUs at a low sampling intervals.</a:t>
            </a:r>
            <a:endParaRPr lang="en-US" dirty="0" smtClean="0">
              <a:latin typeface="Calibri" charset="0"/>
              <a:cs typeface="ＭＳ Ｐゴシック" charset="0"/>
            </a:endParaRPr>
          </a:p>
          <a:p>
            <a:pPr eaLnBrk="1" hangingPunct="1">
              <a:spcBef>
                <a:spcPct val="0"/>
              </a:spcBef>
              <a:buClrTx/>
              <a:buFontTx/>
              <a:buNone/>
            </a:pPr>
            <a:endParaRPr lang="en-US" dirty="0" smtClean="0">
              <a:latin typeface="Calibri" charset="0"/>
              <a:cs typeface="ＭＳ Ｐゴシック" charset="0"/>
            </a:endParaRPr>
          </a:p>
          <a:p>
            <a:pPr eaLnBrk="1" hangingPunct="1">
              <a:spcBef>
                <a:spcPct val="0"/>
              </a:spcBef>
              <a:buClrTx/>
              <a:buFontTx/>
              <a:buNone/>
            </a:pPr>
            <a:r>
              <a:rPr lang="en-US" dirty="0" smtClean="0">
                <a:latin typeface="Calibri" charset="0"/>
                <a:cs typeface="ＭＳ Ｐゴシック" charset="0"/>
              </a:rPr>
              <a:t>This is a good way</a:t>
            </a:r>
            <a:r>
              <a:rPr lang="en-US" baseline="0" dirty="0" smtClean="0">
                <a:latin typeface="Calibri" charset="0"/>
                <a:cs typeface="ＭＳ Ｐゴシック" charset="0"/>
              </a:rPr>
              <a:t> to see if you should have sampled enough </a:t>
            </a:r>
            <a:endParaRPr lang="en-US" dirty="0">
              <a:latin typeface="Calibri" charset="0"/>
              <a:cs typeface="ＭＳ Ｐゴシック" charset="0"/>
            </a:endParaRPr>
          </a:p>
          <a:p>
            <a:pPr eaLnBrk="1" hangingPunct="1">
              <a:spcBef>
                <a:spcPct val="0"/>
              </a:spcBef>
              <a:buClrTx/>
              <a:buFontTx/>
              <a:buNone/>
            </a:pPr>
            <a:endParaRPr lang="en-US" dirty="0">
              <a:latin typeface="Calibri" charset="0"/>
              <a:cs typeface="ＭＳ Ｐゴシック" charset="0"/>
            </a:endParaRPr>
          </a:p>
        </p:txBody>
      </p:sp>
      <p:sp>
        <p:nvSpPr>
          <p:cNvPr id="97283" name="Text Box 3"/>
          <p:cNvSpPr txBox="1">
            <a:spLocks noChangeArrowheads="1"/>
          </p:cNvSpPr>
          <p:nvPr/>
        </p:nvSpPr>
        <p:spPr bwMode="auto">
          <a:xfrm>
            <a:off x="3884960" y="8685396"/>
            <a:ext cx="2971490" cy="457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5" tIns="45869" rIns="91385" bIns="45869"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r">
              <a:buClrTx/>
              <a:buFontTx/>
              <a:buNone/>
            </a:pPr>
            <a:fld id="{FABBB10B-9196-CC45-B6CB-D7D74480AA58}" type="slidenum">
              <a:rPr lang="en-US" sz="1200"/>
              <a:pPr algn="r">
                <a:buClrTx/>
                <a:buFontTx/>
                <a:buNone/>
              </a:pPr>
              <a:t>25</a:t>
            </a:fld>
            <a:endParaRPr lang="en-US" sz="120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46B00F01-43DF-C046-941A-D2BFE54CD2AE}" type="slidenum">
              <a:rPr lang="en-US"/>
              <a:pPr/>
              <a:t>26</a:t>
            </a:fld>
            <a:endParaRPr lang="en-US"/>
          </a:p>
        </p:txBody>
      </p:sp>
      <p:sp>
        <p:nvSpPr>
          <p:cNvPr id="98305"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98306"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Once</a:t>
            </a:r>
            <a:r>
              <a:rPr lang="en-US" baseline="0" dirty="0" smtClean="0"/>
              <a:t> you’ve established your profiles you can go forward with comparing samples. </a:t>
            </a:r>
          </a:p>
          <a:p>
            <a:endParaRPr lang="en-US" baseline="0" dirty="0" smtClean="0"/>
          </a:p>
          <a:p>
            <a:r>
              <a:rPr lang="en-US" baseline="0" dirty="0" smtClean="0"/>
              <a:t>There are several comparisons that are generally used</a:t>
            </a:r>
          </a:p>
          <a:p>
            <a:endParaRPr lang="en-US" baseline="0" dirty="0" smtClean="0"/>
          </a:p>
          <a:p>
            <a:r>
              <a:rPr lang="en-US" baseline="0" dirty="0" smtClean="0"/>
              <a:t>Community membership is assigning a fingerprint to your OTU whereas structure is looking at the proportions within that fingerprint</a:t>
            </a:r>
          </a:p>
          <a:p>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phylogenetic</a:t>
            </a:r>
            <a:r>
              <a:rPr lang="en-US" baseline="0" dirty="0" smtClean="0"/>
              <a:t> based </a:t>
            </a:r>
            <a:r>
              <a:rPr lang="en-US" dirty="0" smtClean="0"/>
              <a:t>is looking</a:t>
            </a:r>
            <a:r>
              <a:rPr lang="en-US" baseline="0" dirty="0" smtClean="0"/>
              <a:t> at how related these organisms are and </a:t>
            </a:r>
            <a:r>
              <a:rPr lang="en-US" dirty="0" smtClean="0"/>
              <a:t>taxon </a:t>
            </a:r>
            <a:r>
              <a:rPr lang="en-US" dirty="0" smtClean="0"/>
              <a:t>based is looking at what kinds of bacteria are </a:t>
            </a:r>
            <a:r>
              <a:rPr lang="en-US" dirty="0" smtClean="0"/>
              <a:t>there</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3F486412-62BA-8D41-ADEF-CE0F80E73F96}" type="slidenum">
              <a:rPr lang="en-US"/>
              <a:pPr/>
              <a:t>27</a:t>
            </a:fld>
            <a:endParaRPr lang="en-US"/>
          </a:p>
        </p:txBody>
      </p:sp>
      <p:sp>
        <p:nvSpPr>
          <p:cNvPr id="100353"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0354"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Going back to our original example,</a:t>
            </a:r>
            <a:r>
              <a:rPr lang="en-US" baseline="0" dirty="0" smtClean="0"/>
              <a:t> this is an example of alpha diversity</a:t>
            </a:r>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BE21B0F5-330F-CF46-8DA5-4156DF5E5921}" type="slidenum">
              <a:rPr lang="en-US"/>
              <a:pPr/>
              <a:t>28</a:t>
            </a:fld>
            <a:endParaRPr lang="en-US"/>
          </a:p>
        </p:txBody>
      </p:sp>
      <p:sp>
        <p:nvSpPr>
          <p:cNvPr id="10240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2"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And this is beta diversity </a:t>
            </a:r>
            <a:r>
              <a:rPr lang="mr-IN" dirty="0" smtClean="0"/>
              <a:t>–</a:t>
            </a:r>
            <a:r>
              <a:rPr lang="en-US" dirty="0" smtClean="0"/>
              <a:t> look at the difference in presence absence</a:t>
            </a:r>
            <a:r>
              <a:rPr lang="en-US" baseline="0" dirty="0" smtClean="0"/>
              <a:t>/abundance of OTUs</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BE21B0F5-330F-CF46-8DA5-4156DF5E5921}" type="slidenum">
              <a:rPr lang="en-US"/>
              <a:pPr/>
              <a:t>29</a:t>
            </a:fld>
            <a:endParaRPr lang="en-US"/>
          </a:p>
        </p:txBody>
      </p:sp>
      <p:sp>
        <p:nvSpPr>
          <p:cNvPr id="10240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2"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Community structure</a:t>
            </a:r>
            <a:r>
              <a:rPr lang="en-US" baseline="0" dirty="0" smtClean="0"/>
              <a:t> looks at the proportions of taxa compared to the rest</a:t>
            </a:r>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BE21B0F5-330F-CF46-8DA5-4156DF5E5921}" type="slidenum">
              <a:rPr lang="en-US"/>
              <a:pPr/>
              <a:t>30</a:t>
            </a:fld>
            <a:endParaRPr lang="en-US"/>
          </a:p>
        </p:txBody>
      </p:sp>
      <p:sp>
        <p:nvSpPr>
          <p:cNvPr id="10240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2402"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Community</a:t>
            </a:r>
            <a:r>
              <a:rPr lang="en-US" baseline="0" dirty="0" smtClean="0"/>
              <a:t> membership identifies only the organisms that are there</a:t>
            </a:r>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AF6CE45A-8A25-8249-8416-27CF46A5B538}" type="slidenum">
              <a:rPr lang="en-US"/>
              <a:pPr/>
              <a:t>31</a:t>
            </a:fld>
            <a:endParaRPr lang="en-US"/>
          </a:p>
        </p:txBody>
      </p:sp>
      <p:sp>
        <p:nvSpPr>
          <p:cNvPr id="10752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07522"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r>
              <a:rPr lang="en-US" dirty="0" smtClean="0"/>
              <a:t>In making these comparisons,</a:t>
            </a:r>
            <a:r>
              <a:rPr lang="en-US" baseline="0" dirty="0" smtClean="0"/>
              <a:t> these graphs are normally the end result.</a:t>
            </a:r>
          </a:p>
          <a:p>
            <a:endParaRPr lang="en-US" baseline="0" dirty="0" smtClean="0"/>
          </a:p>
          <a:p>
            <a:r>
              <a:rPr lang="en-US" dirty="0" smtClean="0"/>
              <a:t>The top</a:t>
            </a:r>
            <a:r>
              <a:rPr lang="en-US" baseline="0" dirty="0" smtClean="0"/>
              <a:t> graph is looking at the relative abundance of each organism within a sample across all samples</a:t>
            </a:r>
          </a:p>
          <a:p>
            <a:endParaRPr lang="en-US" baseline="0" dirty="0" smtClean="0"/>
          </a:p>
          <a:p>
            <a:r>
              <a:rPr lang="en-US" baseline="0" dirty="0" smtClean="0"/>
              <a:t>The bottom is looking at the proportions within a sample</a:t>
            </a:r>
          </a:p>
          <a:p>
            <a:endParaRPr lang="en-US" baseline="0" dirty="0" smtClean="0"/>
          </a:p>
          <a:p>
            <a:r>
              <a:rPr lang="en-US" baseline="0" dirty="0" smtClean="0"/>
              <a:t>These the typical end result for 16s analysis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old way to do things is to plate your sample, see if anything grows, isolate the culture, and sequence.</a:t>
            </a:r>
          </a:p>
          <a:p>
            <a:endParaRPr lang="en-US" baseline="0" dirty="0" smtClean="0"/>
          </a:p>
          <a:p>
            <a:r>
              <a:rPr lang="en-US" baseline="0" dirty="0" smtClean="0"/>
              <a:t>However, the vast majority of bacteria cannot be cultured this way</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4</a:t>
            </a:fld>
            <a:endParaRPr lang="en-US"/>
          </a:p>
        </p:txBody>
      </p:sp>
    </p:spTree>
    <p:extLst>
      <p:ext uri="{BB962C8B-B14F-4D97-AF65-F5344CB8AC3E}">
        <p14:creationId xmlns:p14="http://schemas.microsoft.com/office/powerpoint/2010/main" val="957380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QIIME</a:t>
            </a:r>
            <a:r>
              <a:rPr lang="en-US" baseline="0" dirty="0" smtClean="0"/>
              <a:t> is an environment that is built on </a:t>
            </a:r>
            <a:r>
              <a:rPr lang="en-US" baseline="0" dirty="0" err="1" smtClean="0"/>
              <a:t>ubuntu</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32</a:t>
            </a:fld>
            <a:endParaRPr lang="en-US"/>
          </a:p>
        </p:txBody>
      </p:sp>
    </p:spTree>
    <p:extLst>
      <p:ext uri="{BB962C8B-B14F-4D97-AF65-F5344CB8AC3E}">
        <p14:creationId xmlns:p14="http://schemas.microsoft.com/office/powerpoint/2010/main" val="18019245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a:t>
            </a:r>
            <a:r>
              <a:rPr lang="en-US" baseline="0" dirty="0" smtClean="0"/>
              <a:t> to QIIME though.</a:t>
            </a:r>
          </a:p>
          <a:p>
            <a:endParaRPr lang="en-US" baseline="0" dirty="0" smtClean="0"/>
          </a:p>
          <a:p>
            <a:r>
              <a:rPr lang="en-US" baseline="0" dirty="0" smtClean="0"/>
              <a:t>Both of these are environments but can be used modularly</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33</a:t>
            </a:fld>
            <a:endParaRPr lang="en-US"/>
          </a:p>
        </p:txBody>
      </p:sp>
    </p:spTree>
    <p:extLst>
      <p:ext uri="{BB962C8B-B14F-4D97-AF65-F5344CB8AC3E}">
        <p14:creationId xmlns:p14="http://schemas.microsoft.com/office/powerpoint/2010/main" val="16410829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databases are useful when clustering </a:t>
            </a:r>
            <a:r>
              <a:rPr lang="mr-IN" baseline="0" dirty="0" smtClean="0"/>
              <a:t>–</a:t>
            </a:r>
            <a:r>
              <a:rPr lang="en-US" baseline="0" dirty="0" smtClean="0"/>
              <a:t> you can align your sequences to these databases to quickly establish taxonomy as opposed to doing de novo OTU picking, though it still may be necessary.</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34</a:t>
            </a:fld>
            <a:endParaRPr lang="en-US"/>
          </a:p>
        </p:txBody>
      </p:sp>
    </p:spTree>
    <p:extLst>
      <p:ext uri="{BB962C8B-B14F-4D97-AF65-F5344CB8AC3E}">
        <p14:creationId xmlns:p14="http://schemas.microsoft.com/office/powerpoint/2010/main" val="22955128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Based on the taxa that you assigned to your OTUs, PICRUST</a:t>
            </a:r>
            <a:r>
              <a:rPr lang="en-US" baseline="0" dirty="0" smtClean="0"/>
              <a:t> can use that assigning your the taxa’s gene content.</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35</a:t>
            </a:fld>
            <a:endParaRPr lang="en-US"/>
          </a:p>
        </p:txBody>
      </p:sp>
    </p:spTree>
    <p:extLst>
      <p:ext uri="{BB962C8B-B14F-4D97-AF65-F5344CB8AC3E}">
        <p14:creationId xmlns:p14="http://schemas.microsoft.com/office/powerpoint/2010/main" val="15268681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38</a:t>
            </a:fld>
            <a:endParaRPr lang="en-US"/>
          </a:p>
        </p:txBody>
      </p:sp>
    </p:spTree>
    <p:extLst>
      <p:ext uri="{BB962C8B-B14F-4D97-AF65-F5344CB8AC3E}">
        <p14:creationId xmlns:p14="http://schemas.microsoft.com/office/powerpoint/2010/main" val="2761237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you can do your</a:t>
            </a:r>
            <a:r>
              <a:rPr lang="en-US" baseline="0" dirty="0" smtClean="0"/>
              <a:t> analysis without filtering, and you can get some usable results, though they may not be very informative or accurate.</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39</a:t>
            </a:fld>
            <a:endParaRPr lang="en-US"/>
          </a:p>
        </p:txBody>
      </p:sp>
    </p:spTree>
    <p:extLst>
      <p:ext uri="{BB962C8B-B14F-4D97-AF65-F5344CB8AC3E}">
        <p14:creationId xmlns:p14="http://schemas.microsoft.com/office/powerpoint/2010/main" val="40850189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filter you</a:t>
            </a:r>
            <a:r>
              <a:rPr lang="en-US" baseline="0" dirty="0" smtClean="0"/>
              <a:t> are guaranteed to have the highest quality data going into your analysis. </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40</a:t>
            </a:fld>
            <a:endParaRPr lang="en-US"/>
          </a:p>
        </p:txBody>
      </p:sp>
    </p:spTree>
    <p:extLst>
      <p:ext uri="{BB962C8B-B14F-4D97-AF65-F5344CB8AC3E}">
        <p14:creationId xmlns:p14="http://schemas.microsoft.com/office/powerpoint/2010/main" val="268192646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like</a:t>
            </a:r>
            <a:r>
              <a:rPr lang="en-US" baseline="0" dirty="0" smtClean="0"/>
              <a:t> picking a representative of your OTUs for targeted sequencing, you reduce your data to a representative of a set of reads and use that for analysis. </a:t>
            </a:r>
          </a:p>
          <a:p>
            <a:endParaRPr lang="en-US" baseline="0" dirty="0" smtClean="0"/>
          </a:p>
          <a:p>
            <a:r>
              <a:rPr lang="en-US" baseline="0" dirty="0" err="1" smtClean="0"/>
              <a:t>Reinflate</a:t>
            </a:r>
            <a:r>
              <a:rPr lang="en-US" baseline="0" dirty="0" smtClean="0"/>
              <a:t> reads afterward to preserve proportions.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41</a:t>
            </a:fld>
            <a:endParaRPr lang="en-US"/>
          </a:p>
        </p:txBody>
      </p:sp>
    </p:spTree>
    <p:extLst>
      <p:ext uri="{BB962C8B-B14F-4D97-AF65-F5344CB8AC3E}">
        <p14:creationId xmlns:p14="http://schemas.microsoft.com/office/powerpoint/2010/main" val="32662636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your data look like </a:t>
            </a:r>
            <a:r>
              <a:rPr lang="mr-IN" dirty="0" smtClean="0"/>
              <a:t>–</a:t>
            </a:r>
            <a:r>
              <a:rPr lang="en-US" dirty="0" smtClean="0"/>
              <a:t> the distribution</a:t>
            </a:r>
            <a:r>
              <a:rPr lang="en-US" baseline="0" dirty="0" smtClean="0"/>
              <a:t> of quality scores, adaptor sequences, artifacts.</a:t>
            </a:r>
          </a:p>
          <a:p>
            <a:endParaRPr lang="en-US" baseline="0" dirty="0" smtClean="0"/>
          </a:p>
          <a:p>
            <a:r>
              <a:rPr lang="en-US" baseline="0" dirty="0" smtClean="0"/>
              <a:t>This is important since when you’re querying </a:t>
            </a:r>
            <a:r>
              <a:rPr lang="en-US" baseline="0" dirty="0" err="1" smtClean="0"/>
              <a:t>kmers</a:t>
            </a:r>
            <a:r>
              <a:rPr lang="en-US" baseline="0" dirty="0" smtClean="0"/>
              <a:t> of 15bp you are more subject to false positives. Also, as you’ve already heard, low quality data really plays bad with assemblies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42</a:t>
            </a:fld>
            <a:endParaRPr lang="en-US"/>
          </a:p>
        </p:txBody>
      </p:sp>
    </p:spTree>
    <p:extLst>
      <p:ext uri="{BB962C8B-B14F-4D97-AF65-F5344CB8AC3E}">
        <p14:creationId xmlns:p14="http://schemas.microsoft.com/office/powerpoint/2010/main" val="25150983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Prinseq</a:t>
            </a:r>
            <a:r>
              <a:rPr lang="en-US" dirty="0" smtClean="0"/>
              <a:t> is a common</a:t>
            </a:r>
            <a:r>
              <a:rPr lang="en-US" baseline="0" dirty="0" smtClean="0"/>
              <a:t> tool for understanding your data. It creates plots that describe your data and then will allow you to trim it</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43</a:t>
            </a:fld>
            <a:endParaRPr lang="en-US"/>
          </a:p>
        </p:txBody>
      </p:sp>
    </p:spTree>
    <p:extLst>
      <p:ext uri="{BB962C8B-B14F-4D97-AF65-F5344CB8AC3E}">
        <p14:creationId xmlns:p14="http://schemas.microsoft.com/office/powerpoint/2010/main" val="683150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Rectangle 8"/>
          <p:cNvSpPr>
            <a:spLocks noGrp="1" noChangeArrowheads="1"/>
          </p:cNvSpPr>
          <p:nvPr>
            <p:ph type="sldNum"/>
          </p:nvPr>
        </p:nvSpPr>
        <p:spPr>
          <a:ln/>
        </p:spPr>
        <p:txBody>
          <a:bodyPr/>
          <a:lstStyle/>
          <a:p>
            <a:fld id="{C5114A0A-B5DB-324E-9998-243B6FFF8F3E}" type="slidenum">
              <a:rPr lang="en-US"/>
              <a:pPr/>
              <a:t>5</a:t>
            </a:fld>
            <a:endParaRPr lang="en-US"/>
          </a:p>
        </p:txBody>
      </p:sp>
      <p:sp>
        <p:nvSpPr>
          <p:cNvPr id="80897" name="Text Box 1"/>
          <p:cNvSpPr txBox="1">
            <a:spLocks noChangeArrowheads="1"/>
          </p:cNvSpPr>
          <p:nvPr/>
        </p:nvSpPr>
        <p:spPr bwMode="auto">
          <a:xfrm>
            <a:off x="3884960" y="8685396"/>
            <a:ext cx="2971490" cy="457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5" tIns="45869" rIns="91385" bIns="45869"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r">
              <a:buClrTx/>
              <a:buFontTx/>
              <a:buNone/>
            </a:pPr>
            <a:fld id="{5DD34990-AAC8-1C48-A1A9-05D01A1CD551}" type="slidenum">
              <a:rPr lang="en-US" sz="1200"/>
              <a:pPr algn="r">
                <a:buClrTx/>
                <a:buFontTx/>
                <a:buNone/>
              </a:pPr>
              <a:t>5</a:t>
            </a:fld>
            <a:endParaRPr lang="en-US" sz="1200"/>
          </a:p>
        </p:txBody>
      </p:sp>
      <p:sp>
        <p:nvSpPr>
          <p:cNvPr id="80898" name="Text Box 2"/>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80899" name="Text Box 3"/>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1385" tIns="45869" rIns="91385" bIns="45869"/>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1200">
                <a:solidFill>
                  <a:srgbClr val="000000"/>
                </a:solidFill>
                <a:latin typeface="Times New Roman" charset="0"/>
                <a:ea typeface="ＭＳ Ｐゴシック" charset="0"/>
              </a:defRPr>
            </a:lvl9pPr>
          </a:lstStyle>
          <a:p>
            <a:pPr eaLnBrk="1" hangingPunct="1">
              <a:spcBef>
                <a:spcPct val="0"/>
              </a:spcBef>
              <a:buClrTx/>
              <a:buFontTx/>
              <a:buNone/>
            </a:pPr>
            <a:r>
              <a:rPr lang="en-US" dirty="0">
                <a:latin typeface="Calibri" charset="0"/>
                <a:cs typeface="ＭＳ Ｐゴシック" charset="0"/>
              </a:rPr>
              <a:t>Less than 1% of the total microbial diversity has been cultured. We know virtually nothing about the other 99% of the microbial world…</a:t>
            </a:r>
          </a:p>
          <a:p>
            <a:pPr eaLnBrk="1" hangingPunct="1">
              <a:spcBef>
                <a:spcPct val="0"/>
              </a:spcBef>
              <a:buClrTx/>
              <a:buFontTx/>
              <a:buNone/>
            </a:pPr>
            <a:endParaRPr lang="en-US" dirty="0">
              <a:latin typeface="Calibri" charset="0"/>
              <a:cs typeface="ＭＳ Ｐゴシック"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Top</a:t>
            </a:r>
            <a:r>
              <a:rPr lang="en-US" baseline="0" dirty="0" smtClean="0"/>
              <a:t> left: Quality per score across all reads</a:t>
            </a:r>
          </a:p>
          <a:p>
            <a:r>
              <a:rPr lang="en-US" baseline="0" dirty="0" smtClean="0"/>
              <a:t>Middle left: Mean complexity score</a:t>
            </a:r>
          </a:p>
          <a:p>
            <a:r>
              <a:rPr lang="en-US" baseline="0" dirty="0" smtClean="0"/>
              <a:t>Top right: number of duplicate reads</a:t>
            </a:r>
          </a:p>
          <a:p>
            <a:r>
              <a:rPr lang="en-US" baseline="0" dirty="0" smtClean="0"/>
              <a:t>Middle right: sequence logo describing the base distribution per position</a:t>
            </a:r>
          </a:p>
          <a:p>
            <a:r>
              <a:rPr lang="en-US" baseline="0" dirty="0" smtClean="0"/>
              <a:t>Bottom right: </a:t>
            </a:r>
            <a:r>
              <a:rPr lang="en-US" baseline="0" dirty="0" err="1" smtClean="0"/>
              <a:t>PCoA</a:t>
            </a:r>
            <a:r>
              <a:rPr lang="en-US" baseline="0" dirty="0" smtClean="0"/>
              <a:t> analysis comparing your metagenomes to profiles of other metagenomes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44</a:t>
            </a:fld>
            <a:endParaRPr lang="en-US"/>
          </a:p>
        </p:txBody>
      </p:sp>
    </p:spTree>
    <p:extLst>
      <p:ext uri="{BB962C8B-B14F-4D97-AF65-F5344CB8AC3E}">
        <p14:creationId xmlns:p14="http://schemas.microsoft.com/office/powerpoint/2010/main" val="12850417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PhiX</a:t>
            </a:r>
            <a:r>
              <a:rPr lang="en-US" dirty="0" smtClean="0"/>
              <a:t> is</a:t>
            </a:r>
            <a:r>
              <a:rPr lang="en-US" baseline="0" dirty="0" smtClean="0"/>
              <a:t> a phage whose DNA is added into low complexity libraries prior to sequencing to prevent the Illumina sequencer from bombing out. Even though these are not indexed, there is always some cross contamination into you data that will be identified by some algorithms that we will get into.</a:t>
            </a:r>
          </a:p>
          <a:p>
            <a:endParaRPr lang="en-US" baseline="0" dirty="0" smtClean="0"/>
          </a:p>
          <a:p>
            <a:r>
              <a:rPr lang="en-US" baseline="0" dirty="0" smtClean="0"/>
              <a:t>If you’re sequencing the human gut, you’re going to get some human DNA which you’re generally not interested in and can account for a large part of your data. The yield for usable reads from human samples is ~30-50%</a:t>
            </a:r>
          </a:p>
          <a:p>
            <a:endParaRPr lang="en-US" baseline="0" dirty="0" smtClean="0"/>
          </a:p>
          <a:p>
            <a:r>
              <a:rPr lang="en-US" baseline="0" dirty="0" smtClean="0"/>
              <a:t>Talk about bat herpes in virome sample</a:t>
            </a:r>
          </a:p>
          <a:p>
            <a:endParaRPr lang="en-US" baseline="0" dirty="0" smtClean="0"/>
          </a:p>
          <a:p>
            <a:r>
              <a:rPr lang="en-US" baseline="0" dirty="0" err="1" smtClean="0"/>
              <a:t>rRNA</a:t>
            </a:r>
            <a:r>
              <a:rPr lang="en-US" baseline="0" dirty="0" smtClean="0"/>
              <a:t> can account for 70% of your data in metatranscriptomes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45</a:t>
            </a:fld>
            <a:endParaRPr lang="en-US"/>
          </a:p>
        </p:txBody>
      </p:sp>
    </p:spTree>
    <p:extLst>
      <p:ext uri="{BB962C8B-B14F-4D97-AF65-F5344CB8AC3E}">
        <p14:creationId xmlns:p14="http://schemas.microsoft.com/office/powerpoint/2010/main" val="6782887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three main</a:t>
            </a:r>
            <a:r>
              <a:rPr lang="en-US" baseline="0" dirty="0" smtClean="0"/>
              <a:t> approaches when dealing with true metagenomic datasets.</a:t>
            </a:r>
          </a:p>
          <a:p>
            <a:endParaRPr lang="en-US" baseline="0" dirty="0" smtClean="0"/>
          </a:p>
          <a:p>
            <a:r>
              <a:rPr lang="en-US" baseline="0" dirty="0" smtClean="0"/>
              <a:t>Marker gene: queries for a certain set of sequences.</a:t>
            </a:r>
          </a:p>
          <a:p>
            <a:r>
              <a:rPr lang="en-US" baseline="0" dirty="0" smtClean="0"/>
              <a:t>Binning: clusters sequences into similar groups, forming OTU-like entities</a:t>
            </a:r>
          </a:p>
          <a:p>
            <a:r>
              <a:rPr lang="en-US" baseline="0" dirty="0" smtClean="0"/>
              <a:t>assembly: Try to put everything together in your sample</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49</a:t>
            </a:fld>
            <a:endParaRPr lang="en-US"/>
          </a:p>
        </p:txBody>
      </p:sp>
    </p:spTree>
    <p:extLst>
      <p:ext uri="{BB962C8B-B14F-4D97-AF65-F5344CB8AC3E}">
        <p14:creationId xmlns:p14="http://schemas.microsoft.com/office/powerpoint/2010/main" val="9563572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will</a:t>
            </a:r>
            <a:r>
              <a:rPr lang="en-US" baseline="0" dirty="0" smtClean="0"/>
              <a:t> start with the binning section, as some tools later on will rely on some of this methodology.</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50</a:t>
            </a:fld>
            <a:endParaRPr lang="en-US"/>
          </a:p>
        </p:txBody>
      </p:sp>
    </p:spTree>
    <p:extLst>
      <p:ext uri="{BB962C8B-B14F-4D97-AF65-F5344CB8AC3E}">
        <p14:creationId xmlns:p14="http://schemas.microsoft.com/office/powerpoint/2010/main" val="26597497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51</a:t>
            </a:fld>
            <a:endParaRPr lang="en-US"/>
          </a:p>
        </p:txBody>
      </p:sp>
    </p:spTree>
    <p:extLst>
      <p:ext uri="{BB962C8B-B14F-4D97-AF65-F5344CB8AC3E}">
        <p14:creationId xmlns:p14="http://schemas.microsoft.com/office/powerpoint/2010/main" val="36260388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a:t>
            </a:r>
            <a:r>
              <a:rPr lang="en-US" baseline="0" dirty="0" smtClean="0"/>
              <a:t> sequence in the database is reduced into a set of unique </a:t>
            </a:r>
            <a:r>
              <a:rPr lang="en-US" baseline="0" dirty="0" err="1" smtClean="0"/>
              <a:t>kmers</a:t>
            </a:r>
            <a:r>
              <a:rPr lang="en-US" baseline="0" dirty="0" smtClean="0"/>
              <a:t> that are specific to a certain clade.</a:t>
            </a:r>
          </a:p>
          <a:p>
            <a:endParaRPr lang="en-US" baseline="0" dirty="0" smtClean="0"/>
          </a:p>
          <a:p>
            <a:r>
              <a:rPr lang="en-US" baseline="0" dirty="0" smtClean="0"/>
              <a:t>Each colored </a:t>
            </a:r>
            <a:r>
              <a:rPr lang="en-US" baseline="0" dirty="0" err="1" smtClean="0"/>
              <a:t>kmer</a:t>
            </a:r>
            <a:r>
              <a:rPr lang="en-US" baseline="0" dirty="0" smtClean="0"/>
              <a:t> is unique to a specific clade.</a:t>
            </a:r>
          </a:p>
          <a:p>
            <a:endParaRPr lang="en-US" baseline="0" dirty="0" smtClean="0"/>
          </a:p>
          <a:p>
            <a:r>
              <a:rPr lang="en-US" baseline="0" dirty="0" smtClean="0"/>
              <a:t>When querying your reads, it looks for these  unique </a:t>
            </a:r>
            <a:r>
              <a:rPr lang="en-US" baseline="0" dirty="0" err="1" smtClean="0"/>
              <a:t>kmers</a:t>
            </a:r>
            <a:r>
              <a:rPr lang="en-US" baseline="0" dirty="0" smtClean="0"/>
              <a:t> within your reads and traverses the taxonomy tree as far as it can go.</a:t>
            </a:r>
          </a:p>
          <a:p>
            <a:endParaRPr lang="en-US" baseline="0" dirty="0" smtClean="0"/>
          </a:p>
          <a:p>
            <a:r>
              <a:rPr lang="en-US" baseline="0" dirty="0" smtClean="0"/>
              <a:t>The taxonomy is assigned to the path with the largest weight</a:t>
            </a:r>
          </a:p>
        </p:txBody>
      </p:sp>
      <p:sp>
        <p:nvSpPr>
          <p:cNvPr id="4" name="Slide Number Placeholder 3"/>
          <p:cNvSpPr>
            <a:spLocks noGrp="1"/>
          </p:cNvSpPr>
          <p:nvPr>
            <p:ph type="sldNum" sz="quarter" idx="10"/>
          </p:nvPr>
        </p:nvSpPr>
        <p:spPr/>
        <p:txBody>
          <a:bodyPr/>
          <a:lstStyle/>
          <a:p>
            <a:fld id="{CED5031E-F395-FC40-ADF5-52AD46916573}" type="slidenum">
              <a:rPr lang="en-US" smtClean="0"/>
              <a:t>52</a:t>
            </a:fld>
            <a:endParaRPr lang="en-US"/>
          </a:p>
        </p:txBody>
      </p:sp>
    </p:spTree>
    <p:extLst>
      <p:ext uri="{BB962C8B-B14F-4D97-AF65-F5344CB8AC3E}">
        <p14:creationId xmlns:p14="http://schemas.microsoft.com/office/powerpoint/2010/main" val="108505842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output for Kraken is a list of taxonomy IDs and their counts. You can display this by</a:t>
            </a:r>
            <a:r>
              <a:rPr lang="en-US" baseline="0" dirty="0" smtClean="0"/>
              <a:t> using Krona which is an interactive HTML.</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54</a:t>
            </a:fld>
            <a:endParaRPr lang="en-US"/>
          </a:p>
        </p:txBody>
      </p:sp>
    </p:spTree>
    <p:extLst>
      <p:ext uri="{BB962C8B-B14F-4D97-AF65-F5344CB8AC3E}">
        <p14:creationId xmlns:p14="http://schemas.microsoft.com/office/powerpoint/2010/main" val="29030492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Metaphlan</a:t>
            </a:r>
            <a:r>
              <a:rPr lang="en-US" baseline="0" dirty="0" smtClean="0"/>
              <a:t> queries a database that is very similar to the design of Kraken’s database. </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55</a:t>
            </a:fld>
            <a:endParaRPr lang="en-US"/>
          </a:p>
        </p:txBody>
      </p:sp>
    </p:spTree>
    <p:extLst>
      <p:ext uri="{BB962C8B-B14F-4D97-AF65-F5344CB8AC3E}">
        <p14:creationId xmlns:p14="http://schemas.microsoft.com/office/powerpoint/2010/main" val="7449363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Heatmap</a:t>
            </a:r>
            <a:r>
              <a:rPr lang="en-US" dirty="0" smtClean="0"/>
              <a:t> represents abundance</a:t>
            </a:r>
            <a:r>
              <a:rPr lang="en-US" baseline="0" dirty="0" smtClean="0"/>
              <a:t> of organisms per sample. </a:t>
            </a:r>
            <a:r>
              <a:rPr lang="en-US" baseline="0" dirty="0" err="1" smtClean="0"/>
              <a:t>Cladogram</a:t>
            </a:r>
            <a:r>
              <a:rPr lang="en-US" baseline="0" dirty="0" smtClean="0"/>
              <a:t> shows phylogeny and size of circles represent abundance of each clade within sample</a:t>
            </a:r>
          </a:p>
        </p:txBody>
      </p:sp>
      <p:sp>
        <p:nvSpPr>
          <p:cNvPr id="4" name="Slide Number Placeholder 3"/>
          <p:cNvSpPr>
            <a:spLocks noGrp="1"/>
          </p:cNvSpPr>
          <p:nvPr>
            <p:ph type="sldNum" sz="quarter" idx="10"/>
          </p:nvPr>
        </p:nvSpPr>
        <p:spPr/>
        <p:txBody>
          <a:bodyPr/>
          <a:lstStyle/>
          <a:p>
            <a:fld id="{CED5031E-F395-FC40-ADF5-52AD46916573}" type="slidenum">
              <a:rPr lang="en-US" smtClean="0"/>
              <a:t>56</a:t>
            </a:fld>
            <a:endParaRPr lang="en-US"/>
          </a:p>
        </p:txBody>
      </p:sp>
    </p:spTree>
    <p:extLst>
      <p:ext uri="{BB962C8B-B14F-4D97-AF65-F5344CB8AC3E}">
        <p14:creationId xmlns:p14="http://schemas.microsoft.com/office/powerpoint/2010/main" val="45438660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 starts</a:t>
            </a:r>
            <a:r>
              <a:rPr lang="en-US" baseline="0" dirty="0" smtClean="0"/>
              <a:t> with a database of known sequences.</a:t>
            </a:r>
          </a:p>
          <a:p>
            <a:r>
              <a:rPr lang="en-US" baseline="0" dirty="0" smtClean="0"/>
              <a:t>Classifies sequences using sequences in database and assigns metadata the reads.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57</a:t>
            </a:fld>
            <a:endParaRPr lang="en-US"/>
          </a:p>
        </p:txBody>
      </p:sp>
    </p:spTree>
    <p:extLst>
      <p:ext uri="{BB962C8B-B14F-4D97-AF65-F5344CB8AC3E}">
        <p14:creationId xmlns:p14="http://schemas.microsoft.com/office/powerpoint/2010/main" val="2087956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emphasizes</a:t>
            </a:r>
            <a:r>
              <a:rPr lang="en-US" baseline="0" dirty="0" smtClean="0"/>
              <a:t> the differences between traditional culturing methods and metagenomics. </a:t>
            </a:r>
          </a:p>
          <a:p>
            <a:endParaRPr lang="en-US" baseline="0" dirty="0" smtClean="0"/>
          </a:p>
          <a:p>
            <a:r>
              <a:rPr lang="en-US" baseline="0" dirty="0" smtClean="0"/>
              <a:t>In theory metagenomics can sequence 100% of your sample, whereas culturing can only sequence what you cultured.</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6</a:t>
            </a:fld>
            <a:endParaRPr lang="en-US"/>
          </a:p>
        </p:txBody>
      </p:sp>
    </p:spTree>
    <p:extLst>
      <p:ext uri="{BB962C8B-B14F-4D97-AF65-F5344CB8AC3E}">
        <p14:creationId xmlns:p14="http://schemas.microsoft.com/office/powerpoint/2010/main" val="76522267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bit clunky but very powerful and</a:t>
            </a:r>
            <a:r>
              <a:rPr lang="en-US" baseline="0" dirty="0" smtClean="0"/>
              <a:t> interactive.</a:t>
            </a:r>
          </a:p>
          <a:p>
            <a:endParaRPr lang="en-US" baseline="0" dirty="0" smtClean="0"/>
          </a:p>
          <a:p>
            <a:r>
              <a:rPr lang="en-US" baseline="0" dirty="0" smtClean="0"/>
              <a:t>Just released version 6 so I’m not familiar with what all it has to offer</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58</a:t>
            </a:fld>
            <a:endParaRPr lang="en-US"/>
          </a:p>
        </p:txBody>
      </p:sp>
    </p:spTree>
    <p:extLst>
      <p:ext uri="{BB962C8B-B14F-4D97-AF65-F5344CB8AC3E}">
        <p14:creationId xmlns:p14="http://schemas.microsoft.com/office/powerpoint/2010/main" val="2422274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Interactive</a:t>
            </a:r>
            <a:r>
              <a:rPr lang="en-US" baseline="0" dirty="0" smtClean="0"/>
              <a:t> graphical interface that allows you peruse cladograms and compare metagenomic profiles.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59</a:t>
            </a:fld>
            <a:endParaRPr lang="en-US"/>
          </a:p>
        </p:txBody>
      </p:sp>
    </p:spTree>
    <p:extLst>
      <p:ext uri="{BB962C8B-B14F-4D97-AF65-F5344CB8AC3E}">
        <p14:creationId xmlns:p14="http://schemas.microsoft.com/office/powerpoint/2010/main" val="14316577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60</a:t>
            </a:fld>
            <a:endParaRPr lang="en-US"/>
          </a:p>
        </p:txBody>
      </p:sp>
    </p:spTree>
    <p:extLst>
      <p:ext uri="{BB962C8B-B14F-4D97-AF65-F5344CB8AC3E}">
        <p14:creationId xmlns:p14="http://schemas.microsoft.com/office/powerpoint/2010/main" val="65294972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Uses</a:t>
            </a:r>
            <a:r>
              <a:rPr lang="en-US" baseline="0" dirty="0" smtClean="0"/>
              <a:t> bowtie2 to query a “</a:t>
            </a:r>
            <a:r>
              <a:rPr lang="en-US" baseline="0" dirty="0" err="1" smtClean="0"/>
              <a:t>pangenome</a:t>
            </a:r>
            <a:r>
              <a:rPr lang="en-US" baseline="0" dirty="0" smtClean="0"/>
              <a:t>” to assign taxonomy, then uses diamond to infer function from translated protein searches and uses that information for pathway analysis.</a:t>
            </a:r>
          </a:p>
          <a:p>
            <a:endParaRPr lang="en-US" baseline="0" dirty="0" smtClean="0"/>
          </a:p>
          <a:p>
            <a:r>
              <a:rPr lang="en-US" baseline="0" dirty="0" smtClean="0"/>
              <a:t>Produces gene family and pathway abundance as well as pathway coverage (how much of the pathway is found in your sample)</a:t>
            </a:r>
          </a:p>
        </p:txBody>
      </p:sp>
      <p:sp>
        <p:nvSpPr>
          <p:cNvPr id="4" name="Slide Number Placeholder 3"/>
          <p:cNvSpPr>
            <a:spLocks noGrp="1"/>
          </p:cNvSpPr>
          <p:nvPr>
            <p:ph type="sldNum" sz="quarter" idx="10"/>
          </p:nvPr>
        </p:nvSpPr>
        <p:spPr/>
        <p:txBody>
          <a:bodyPr/>
          <a:lstStyle/>
          <a:p>
            <a:fld id="{CED5031E-F395-FC40-ADF5-52AD46916573}" type="slidenum">
              <a:rPr lang="en-US" smtClean="0"/>
              <a:t>61</a:t>
            </a:fld>
            <a:endParaRPr lang="en-US"/>
          </a:p>
        </p:txBody>
      </p:sp>
    </p:spTree>
    <p:extLst>
      <p:ext uri="{BB962C8B-B14F-4D97-AF65-F5344CB8AC3E}">
        <p14:creationId xmlns:p14="http://schemas.microsoft.com/office/powerpoint/2010/main" val="27583512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allows you to look at a specific pathway and separate it out by your sample label</a:t>
            </a:r>
            <a:r>
              <a:rPr lang="en-US" baseline="0" dirty="0" smtClean="0"/>
              <a:t> and looks at the organisms contributing to the pathways. </a:t>
            </a:r>
          </a:p>
          <a:p>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62</a:t>
            </a:fld>
            <a:endParaRPr lang="en-US"/>
          </a:p>
        </p:txBody>
      </p:sp>
    </p:spTree>
    <p:extLst>
      <p:ext uri="{BB962C8B-B14F-4D97-AF65-F5344CB8AC3E}">
        <p14:creationId xmlns:p14="http://schemas.microsoft.com/office/powerpoint/2010/main" val="29112098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65</a:t>
            </a:fld>
            <a:endParaRPr lang="en-US"/>
          </a:p>
        </p:txBody>
      </p:sp>
    </p:spTree>
    <p:extLst>
      <p:ext uri="{BB962C8B-B14F-4D97-AF65-F5344CB8AC3E}">
        <p14:creationId xmlns:p14="http://schemas.microsoft.com/office/powerpoint/2010/main" val="18313917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Kraken is quick enough that when you get to your analysis you should</a:t>
            </a:r>
            <a:r>
              <a:rPr lang="en-US" baseline="0" dirty="0" smtClean="0"/>
              <a:t> have some preliminary results to work with</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67</a:t>
            </a:fld>
            <a:endParaRPr lang="en-US"/>
          </a:p>
        </p:txBody>
      </p:sp>
    </p:spTree>
    <p:extLst>
      <p:ext uri="{BB962C8B-B14F-4D97-AF65-F5344CB8AC3E}">
        <p14:creationId xmlns:p14="http://schemas.microsoft.com/office/powerpoint/2010/main" val="293450263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a:t>
            </a:r>
            <a:r>
              <a:rPr lang="en-US" baseline="0" dirty="0" smtClean="0"/>
              <a:t> though there are some assemblers that assume uneven coverage, it is still very complex.</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70</a:t>
            </a:fld>
            <a:endParaRPr lang="en-US"/>
          </a:p>
        </p:txBody>
      </p:sp>
    </p:spTree>
    <p:extLst>
      <p:ext uri="{BB962C8B-B14F-4D97-AF65-F5344CB8AC3E}">
        <p14:creationId xmlns:p14="http://schemas.microsoft.com/office/powerpoint/2010/main" val="208380044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74</a:t>
            </a:fld>
            <a:endParaRPr lang="en-US"/>
          </a:p>
        </p:txBody>
      </p:sp>
    </p:spTree>
    <p:extLst>
      <p:ext uri="{BB962C8B-B14F-4D97-AF65-F5344CB8AC3E}">
        <p14:creationId xmlns:p14="http://schemas.microsoft.com/office/powerpoint/2010/main" val="8225454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Imagine trying to sequence all of these organisms together</a:t>
            </a:r>
            <a:r>
              <a:rPr lang="en-US" baseline="0" dirty="0" smtClean="0"/>
              <a:t> </a:t>
            </a:r>
            <a:r>
              <a:rPr lang="mr-IN" baseline="0" dirty="0" smtClean="0"/>
              <a:t>–</a:t>
            </a:r>
            <a:r>
              <a:rPr lang="en-US" baseline="0" dirty="0" smtClean="0"/>
              <a:t> very </a:t>
            </a:r>
            <a:r>
              <a:rPr lang="en-US" baseline="0" dirty="0" err="1" smtClean="0"/>
              <a:t>difficutl</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75</a:t>
            </a:fld>
            <a:endParaRPr lang="en-US"/>
          </a:p>
        </p:txBody>
      </p:sp>
    </p:spTree>
    <p:extLst>
      <p:ext uri="{BB962C8B-B14F-4D97-AF65-F5344CB8AC3E}">
        <p14:creationId xmlns:p14="http://schemas.microsoft.com/office/powerpoint/2010/main" val="2229793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a:t>
            </a:r>
            <a:r>
              <a:rPr lang="en-US" baseline="0" dirty="0" smtClean="0"/>
              <a:t> is important to understand all the microbes within an environment since they play important roles in many aspects of life.</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7</a:t>
            </a:fld>
            <a:endParaRPr lang="en-US"/>
          </a:p>
        </p:txBody>
      </p:sp>
    </p:spTree>
    <p:extLst>
      <p:ext uri="{BB962C8B-B14F-4D97-AF65-F5344CB8AC3E}">
        <p14:creationId xmlns:p14="http://schemas.microsoft.com/office/powerpoint/2010/main" val="286968798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Read partitioning quarantines</a:t>
            </a:r>
            <a:r>
              <a:rPr lang="en-US" baseline="0" dirty="0" smtClean="0"/>
              <a:t> each group of similar organisms so that you can run individual assemblies on them.</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76</a:t>
            </a:fld>
            <a:endParaRPr lang="en-US"/>
          </a:p>
        </p:txBody>
      </p:sp>
    </p:spTree>
    <p:extLst>
      <p:ext uri="{BB962C8B-B14F-4D97-AF65-F5344CB8AC3E}">
        <p14:creationId xmlns:p14="http://schemas.microsoft.com/office/powerpoint/2010/main" val="22297938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Rectangle 8"/>
          <p:cNvSpPr>
            <a:spLocks noGrp="1" noChangeArrowheads="1"/>
          </p:cNvSpPr>
          <p:nvPr>
            <p:ph type="sldNum"/>
          </p:nvPr>
        </p:nvSpPr>
        <p:spPr>
          <a:ln/>
        </p:spPr>
        <p:txBody>
          <a:bodyPr/>
          <a:lstStyle/>
          <a:p>
            <a:fld id="{96D49A52-6A8E-E54D-9199-65F9FC77D3B3}" type="slidenum">
              <a:rPr lang="en-US"/>
              <a:pPr/>
              <a:t>82</a:t>
            </a:fld>
            <a:endParaRPr lang="en-US"/>
          </a:p>
        </p:txBody>
      </p:sp>
      <p:sp>
        <p:nvSpPr>
          <p:cNvPr id="122881" name="Text Box 1"/>
          <p:cNvSpPr txBox="1">
            <a:spLocks noGrp="1" noRot="1" noChangeAspect="1" noChangeArrowheads="1"/>
          </p:cNvSpPr>
          <p:nvPr>
            <p:ph type="sldImg"/>
          </p:nvPr>
        </p:nvSpPr>
        <p:spPr bwMode="auto">
          <a:xfrm>
            <a:off x="1143000" y="685800"/>
            <a:ext cx="4572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sp>
      <p:sp>
        <p:nvSpPr>
          <p:cNvPr id="122882" name="Text Box 2"/>
          <p:cNvSpPr txBox="1">
            <a:spLocks noGrp="1" noChangeArrowheads="1"/>
          </p:cNvSpPr>
          <p:nvPr>
            <p:ph type="body" idx="1"/>
          </p:nvPr>
        </p:nvSpPr>
        <p:spPr bwMode="auto">
          <a:xfrm>
            <a:off x="685490" y="4342699"/>
            <a:ext cx="5487020" cy="4114956"/>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Omics</a:t>
            </a:r>
            <a:r>
              <a:rPr lang="en-US" dirty="0" smtClean="0"/>
              <a:t> tools provides</a:t>
            </a:r>
            <a:r>
              <a:rPr lang="en-US" baseline="0" dirty="0" smtClean="0"/>
              <a:t> a really nice feature </a:t>
            </a:r>
            <a:r>
              <a:rPr lang="mr-IN" baseline="0" dirty="0" smtClean="0"/>
              <a:t>–</a:t>
            </a:r>
            <a:r>
              <a:rPr lang="en-US" baseline="0" dirty="0" smtClean="0"/>
              <a:t> each icon is clickable and will take you to a list of those tools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85</a:t>
            </a:fld>
            <a:endParaRPr lang="en-US"/>
          </a:p>
        </p:txBody>
      </p:sp>
    </p:spTree>
    <p:extLst>
      <p:ext uri="{BB962C8B-B14F-4D97-AF65-F5344CB8AC3E}">
        <p14:creationId xmlns:p14="http://schemas.microsoft.com/office/powerpoint/2010/main" val="367396008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MultiQC</a:t>
            </a:r>
            <a:r>
              <a:rPr lang="en-US" baseline="0" dirty="0" smtClean="0"/>
              <a:t> traverses a directory tree for certain specified output files and will compile them into an interactive HTML report.</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86</a:t>
            </a:fld>
            <a:endParaRPr lang="en-US"/>
          </a:p>
        </p:txBody>
      </p:sp>
    </p:spTree>
    <p:extLst>
      <p:ext uri="{BB962C8B-B14F-4D97-AF65-F5344CB8AC3E}">
        <p14:creationId xmlns:p14="http://schemas.microsoft.com/office/powerpoint/2010/main" val="3838624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a:t>
            </a:r>
            <a:r>
              <a:rPr lang="en-US" baseline="0" dirty="0" smtClean="0"/>
              <a:t> run at metagenomics was aimed at the 16s </a:t>
            </a:r>
            <a:r>
              <a:rPr lang="en-US" baseline="0" dirty="0" err="1" smtClean="0"/>
              <a:t>rRNA</a:t>
            </a:r>
            <a:r>
              <a:rPr lang="en-US" baseline="0" dirty="0" smtClean="0"/>
              <a:t> </a:t>
            </a:r>
            <a:r>
              <a:rPr lang="en-US" dirty="0" smtClean="0"/>
              <a:t>gene since it is conserved throughout all bacteria and</a:t>
            </a:r>
            <a:r>
              <a:rPr lang="en-US" baseline="0" dirty="0" smtClean="0"/>
              <a:t> has </a:t>
            </a:r>
            <a:r>
              <a:rPr lang="en-US" baseline="0" dirty="0" err="1" smtClean="0"/>
              <a:t>hypervariable</a:t>
            </a:r>
            <a:r>
              <a:rPr lang="en-US" baseline="0" dirty="0" smtClean="0"/>
              <a:t> regions.</a:t>
            </a:r>
          </a:p>
          <a:p>
            <a:endParaRPr lang="en-US" baseline="0" dirty="0" smtClean="0"/>
          </a:p>
          <a:p>
            <a:r>
              <a:rPr lang="en-US" baseline="0" dirty="0" smtClean="0"/>
              <a:t>variable regions are not subject to the selective pressures that the conserved regions, making them good candidates for species identification.</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8</a:t>
            </a:fld>
            <a:endParaRPr lang="en-US"/>
          </a:p>
        </p:txBody>
      </p:sp>
    </p:spTree>
    <p:extLst>
      <p:ext uri="{BB962C8B-B14F-4D97-AF65-F5344CB8AC3E}">
        <p14:creationId xmlns:p14="http://schemas.microsoft.com/office/powerpoint/2010/main" val="38159952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a:t>
            </a:r>
            <a:r>
              <a:rPr lang="en-US" baseline="0" dirty="0" smtClean="0"/>
              <a:t> study that brought to light the hidden world of bacteria utilized the culture-independent sequencing method, targeting the 16s gene.</a:t>
            </a:r>
          </a:p>
          <a:p>
            <a:endParaRPr lang="en-US" baseline="0" dirty="0" smtClean="0"/>
          </a:p>
          <a:p>
            <a:r>
              <a:rPr lang="en-US" baseline="0" dirty="0" smtClean="0"/>
              <a:t> They also plated the samples and saw that t</a:t>
            </a:r>
            <a:r>
              <a:rPr lang="en-US" dirty="0" smtClean="0"/>
              <a:t>he number of</a:t>
            </a:r>
            <a:r>
              <a:rPr lang="en-US" baseline="0" dirty="0" smtClean="0"/>
              <a:t> unique copies of 16s genes far exceeded the number of colonies plated, suggesting that traditional methods may be overlooking many organisms.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9</a:t>
            </a:fld>
            <a:endParaRPr lang="en-US"/>
          </a:p>
        </p:txBody>
      </p:sp>
    </p:spTree>
    <p:extLst>
      <p:ext uri="{BB962C8B-B14F-4D97-AF65-F5344CB8AC3E}">
        <p14:creationId xmlns:p14="http://schemas.microsoft.com/office/powerpoint/2010/main" val="24242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 Craig Venter sailed around the Atlantic</a:t>
            </a:r>
            <a:r>
              <a:rPr lang="en-US" baseline="0" dirty="0" smtClean="0"/>
              <a:t> Ocean and collected different sea water samples. He </a:t>
            </a:r>
            <a:r>
              <a:rPr lang="en-US" dirty="0" smtClean="0"/>
              <a:t>used his shotgun sequencing method to directly sequence his</a:t>
            </a:r>
            <a:r>
              <a:rPr lang="en-US" baseline="0" dirty="0" smtClean="0"/>
              <a:t> samples</a:t>
            </a:r>
            <a:endParaRPr lang="en-US" dirty="0"/>
          </a:p>
        </p:txBody>
      </p:sp>
      <p:sp>
        <p:nvSpPr>
          <p:cNvPr id="4" name="Slide Number Placeholder 3"/>
          <p:cNvSpPr>
            <a:spLocks noGrp="1"/>
          </p:cNvSpPr>
          <p:nvPr>
            <p:ph type="sldNum" sz="quarter" idx="10"/>
          </p:nvPr>
        </p:nvSpPr>
        <p:spPr/>
        <p:txBody>
          <a:bodyPr/>
          <a:lstStyle/>
          <a:p>
            <a:fld id="{CED5031E-F395-FC40-ADF5-52AD46916573}" type="slidenum">
              <a:rPr lang="en-US" smtClean="0"/>
              <a:t>10</a:t>
            </a:fld>
            <a:endParaRPr lang="en-US"/>
          </a:p>
        </p:txBody>
      </p:sp>
    </p:spTree>
    <p:extLst>
      <p:ext uri="{BB962C8B-B14F-4D97-AF65-F5344CB8AC3E}">
        <p14:creationId xmlns:p14="http://schemas.microsoft.com/office/powerpoint/2010/main" val="1916349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202DDB0-EB84-504D-875C-D6408D0C9D58}" type="datetimeFigureOut">
              <a:rPr lang="en-US" smtClean="0"/>
              <a:t>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24613689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02DDB0-EB84-504D-875C-D6408D0C9D58}" type="datetimeFigureOut">
              <a:rPr lang="en-US" smtClean="0"/>
              <a:t>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2802871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02DDB0-EB84-504D-875C-D6408D0C9D58}" type="datetimeFigureOut">
              <a:rPr lang="en-US" smtClean="0"/>
              <a:t>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1239218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202DDB0-EB84-504D-875C-D6408D0C9D58}" type="datetimeFigureOut">
              <a:rPr lang="en-US" smtClean="0"/>
              <a:t>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32442002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202DDB0-EB84-504D-875C-D6408D0C9D58}" type="datetimeFigureOut">
              <a:rPr lang="en-US" smtClean="0"/>
              <a:t>1/2/17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4018946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202DDB0-EB84-504D-875C-D6408D0C9D58}" type="datetimeFigureOut">
              <a:rPr lang="en-US" smtClean="0"/>
              <a:t>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22441761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02DDB0-EB84-504D-875C-D6408D0C9D58}" type="datetimeFigureOut">
              <a:rPr lang="en-US" smtClean="0"/>
              <a:t>1/2/17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41844267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202DDB0-EB84-504D-875C-D6408D0C9D58}" type="datetimeFigureOut">
              <a:rPr lang="en-US" smtClean="0"/>
              <a:t>1/2/17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22338344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202DDB0-EB84-504D-875C-D6408D0C9D58}" type="datetimeFigureOut">
              <a:rPr lang="en-US" smtClean="0"/>
              <a:t>1/2/17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7815635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02DDB0-EB84-504D-875C-D6408D0C9D58}" type="datetimeFigureOut">
              <a:rPr lang="en-US" smtClean="0"/>
              <a:t>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39151875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02DDB0-EB84-504D-875C-D6408D0C9D58}" type="datetimeFigureOut">
              <a:rPr lang="en-US" smtClean="0"/>
              <a:t>1/2/17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4E1039-E80C-3F49-809D-56BD948F9BEA}" type="slidenum">
              <a:rPr lang="en-US" smtClean="0"/>
              <a:t>‹#›</a:t>
            </a:fld>
            <a:endParaRPr lang="en-US"/>
          </a:p>
        </p:txBody>
      </p:sp>
    </p:spTree>
    <p:extLst>
      <p:ext uri="{BB962C8B-B14F-4D97-AF65-F5344CB8AC3E}">
        <p14:creationId xmlns:p14="http://schemas.microsoft.com/office/powerpoint/2010/main" val="28877566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02DDB0-EB84-504D-875C-D6408D0C9D58}" type="datetimeFigureOut">
              <a:rPr lang="en-US" smtClean="0"/>
              <a:t>1/2/17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4E1039-E80C-3F49-809D-56BD948F9BEA}" type="slidenum">
              <a:rPr lang="en-US" smtClean="0"/>
              <a:t>‹#›</a:t>
            </a:fld>
            <a:endParaRPr lang="en-US"/>
          </a:p>
        </p:txBody>
      </p:sp>
    </p:spTree>
    <p:extLst>
      <p:ext uri="{BB962C8B-B14F-4D97-AF65-F5344CB8AC3E}">
        <p14:creationId xmlns:p14="http://schemas.microsoft.com/office/powerpoint/2010/main" val="30105122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hyperlink" Target="hmpdacc.org" TargetMode="External"/><Relationship Id="rId4" Type="http://schemas.openxmlformats.org/officeDocument/2006/relationships/image" Target="../media/image13.png"/><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hyperlink" Target="http://d2zahwnsqpmout.cloudfront.net/map/" TargetMode="External"/><Relationship Id="rId4" Type="http://schemas.openxmlformats.org/officeDocument/2006/relationships/hyperlink" Target="http://metasub.org/interactive-map/" TargetMode="External"/><Relationship Id="rId5" Type="http://schemas.openxmlformats.org/officeDocument/2006/relationships/image" Target="../media/image15.png"/><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2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jpg"/><Relationship Id="rId5" Type="http://schemas.openxmlformats.org/officeDocument/2006/relationships/image" Target="../media/image3.png"/><Relationship Id="rId6"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hyperlink" Target="http://www.wernerlab.org/teaching/qiime/overview"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www.mothur.org/wiki/Analysis_examples" TargetMode="External"/><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hyperlink" Target="https://www.arb-silva.de/"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picrust.github.io/picrust/index.html" TargetMode="External"/><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1.wdp"/><Relationship Id="rId5"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4" Type="http://schemas.microsoft.com/office/2007/relationships/hdphoto" Target="../media/hdphoto2.wdp"/><Relationship Id="rId5" Type="http://schemas.openxmlformats.org/officeDocument/2006/relationships/image" Target="../media/image29.png"/><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41.xml.rels><?xml version="1.0" encoding="UTF-8" standalone="yes"?>
<Relationships xmlns="http://schemas.openxmlformats.org/package/2006/relationships"><Relationship Id="rId3" Type="http://schemas.openxmlformats.org/officeDocument/2006/relationships/hyperlink" Target="http://weizhongli-lab.org/cd-hit/" TargetMode="External"/><Relationship Id="rId4" Type="http://schemas.openxmlformats.org/officeDocument/2006/relationships/hyperlink" Target="http://www.drive5.com/usearch/" TargetMode="Externa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hyperlink" Target="http://prinseq.sourceforge.net/manual.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5.png"/><Relationship Id="rId3" Type="http://schemas.openxmlformats.org/officeDocument/2006/relationships/image" Target="../media/image36.png"/></Relationships>
</file>

<file path=ppt/slides/_rels/slide47.xml.rels><?xml version="1.0" encoding="UTF-8" standalone="yes"?>
<Relationships xmlns="http://schemas.openxmlformats.org/package/2006/relationships"><Relationship Id="rId3" Type="http://schemas.openxmlformats.org/officeDocument/2006/relationships/hyperlink" Target="http://ribopicker.sourceforge.net/" TargetMode="External"/><Relationship Id="rId4" Type="http://schemas.openxmlformats.org/officeDocument/2006/relationships/hyperlink" Target="http://deconseq.sourceforge.net/" TargetMode="External"/><Relationship Id="rId5" Type="http://schemas.openxmlformats.org/officeDocument/2006/relationships/hyperlink" Target="http://www.usadellab.org/cms/?page=trimmomatic" TargetMode="External"/><Relationship Id="rId1" Type="http://schemas.openxmlformats.org/officeDocument/2006/relationships/slideLayout" Target="../slideLayouts/slideLayout2.xml"/><Relationship Id="rId2" Type="http://schemas.openxmlformats.org/officeDocument/2006/relationships/hyperlink" Target="http://huttenhower.sph.harvard.edu/kneaddata%23basic-usag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7.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1.bin"/><Relationship Id="rId5"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 Id="rId3"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s>
</file>

<file path=ppt/slides/_rels/slide54.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hyperlink" Target="https://github.com/marbl/Krona/wiki" TargetMode="External"/><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41.png"/></Relationships>
</file>

<file path=ppt/slides/_rels/slide56.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hyperlink" Target="http://ab.inf.uni-tuebingen.de/software/megan6/welcome/"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khmer-protocols.readthedocs.org/en/latest/metagenomic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ourceforge.net/projects/bbmap/" TargetMode="External"/><Relationship Id="rId3" Type="http://schemas.openxmlformats.org/officeDocument/2006/relationships/hyperlink" Target="http://trinityrnaseq.sourceforge.net/trinity_insilico_normalization.html"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4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9.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hyperlink" Target="https://david.ncifcrf.gov/" TargetMode="External"/><Relationship Id="rId4" Type="http://schemas.openxmlformats.org/officeDocument/2006/relationships/hyperlink" Target="http://ab.inf.uni-tuebingen.de/software/megan5/" TargetMode="External"/><Relationship Id="rId5" Type="http://schemas.openxmlformats.org/officeDocument/2006/relationships/hyperlink" Target="https://www.blast2go.com/" TargetMode="External"/><Relationship Id="rId6" Type="http://schemas.openxmlformats.org/officeDocument/2006/relationships/hyperlink" Target="https://www.patricbrc.org/" TargetMode="External"/><Relationship Id="rId1" Type="http://schemas.openxmlformats.org/officeDocument/2006/relationships/slideLayout" Target="../slideLayouts/slideLayout2.xml"/><Relationship Id="rId2" Type="http://schemas.openxmlformats.org/officeDocument/2006/relationships/hyperlink" Target="http://metagenomics.anl.gov/"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5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hyperlink" Target="http://multiqc.inf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 to Metagenomics</a:t>
            </a:r>
            <a:endParaRPr lang="en-US" dirty="0"/>
          </a:p>
        </p:txBody>
      </p:sp>
      <p:sp>
        <p:nvSpPr>
          <p:cNvPr id="3" name="Subtitle 2"/>
          <p:cNvSpPr>
            <a:spLocks noGrp="1"/>
          </p:cNvSpPr>
          <p:nvPr>
            <p:ph type="subTitle" idx="1"/>
          </p:nvPr>
        </p:nvSpPr>
        <p:spPr/>
        <p:txBody>
          <a:bodyPr>
            <a:normAutofit fontScale="85000" lnSpcReduction="20000"/>
          </a:bodyPr>
          <a:lstStyle/>
          <a:p>
            <a:r>
              <a:rPr lang="en-US" dirty="0" smtClean="0"/>
              <a:t>Alan Twaddle</a:t>
            </a:r>
          </a:p>
          <a:p>
            <a:r>
              <a:rPr lang="en-US" dirty="0" smtClean="0"/>
              <a:t>Full Stack Developer</a:t>
            </a:r>
            <a:endParaRPr lang="en-US" dirty="0" smtClean="0"/>
          </a:p>
          <a:p>
            <a:r>
              <a:rPr lang="en-US" dirty="0" err="1" smtClean="0"/>
              <a:t>Gunsalus</a:t>
            </a:r>
            <a:r>
              <a:rPr lang="en-US" dirty="0" smtClean="0"/>
              <a:t>/Piano </a:t>
            </a:r>
            <a:r>
              <a:rPr lang="en-US" dirty="0" smtClean="0"/>
              <a:t>Lab</a:t>
            </a:r>
            <a:endParaRPr lang="en-US" dirty="0" smtClean="0"/>
          </a:p>
          <a:p>
            <a:r>
              <a:rPr lang="en-US" dirty="0" smtClean="0"/>
              <a:t>January </a:t>
            </a:r>
            <a:r>
              <a:rPr lang="en-US" dirty="0" smtClean="0"/>
              <a:t>18, 2017</a:t>
            </a:r>
            <a:endParaRPr lang="en-US" dirty="0"/>
          </a:p>
        </p:txBody>
      </p:sp>
    </p:spTree>
    <p:extLst>
      <p:ext uri="{BB962C8B-B14F-4D97-AF65-F5344CB8AC3E}">
        <p14:creationId xmlns:p14="http://schemas.microsoft.com/office/powerpoint/2010/main" val="16339940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sz="half" idx="1"/>
          </p:nvPr>
        </p:nvPicPr>
        <p:blipFill>
          <a:blip r:embed="rId3"/>
          <a:srcRect t="6897" b="6897"/>
          <a:stretch>
            <a:fillRect/>
          </a:stretch>
        </p:blipFill>
        <p:spPr/>
      </p:pic>
      <p:pic>
        <p:nvPicPr>
          <p:cNvPr id="6" name="Content Placeholder 3" descr="Screen Shot 2015-01-05 at 1.44.51 PM.png"/>
          <p:cNvPicPr>
            <a:picLocks noGrp="1" noChangeAspect="1"/>
          </p:cNvPicPr>
          <p:nvPr>
            <p:ph sz="half" idx="2"/>
          </p:nvPr>
        </p:nvPicPr>
        <p:blipFill>
          <a:blip r:embed="rId4">
            <a:extLst>
              <a:ext uri="{28A0092B-C50C-407E-A947-70E740481C1C}">
                <a14:useLocalDpi xmlns:a14="http://schemas.microsoft.com/office/drawing/2010/main" val="0"/>
              </a:ext>
            </a:extLst>
          </a:blip>
          <a:srcRect t="-17010" b="-17010"/>
          <a:stretch>
            <a:fillRect/>
          </a:stretch>
        </p:blipFill>
        <p:spPr/>
      </p:pic>
    </p:spTree>
    <p:extLst>
      <p:ext uri="{BB962C8B-B14F-4D97-AF65-F5344CB8AC3E}">
        <p14:creationId xmlns:p14="http://schemas.microsoft.com/office/powerpoint/2010/main" val="42688973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9" name="Content Placeholder 6"/>
          <p:cNvPicPr>
            <a:picLocks noGrp="1" noChangeAspect="1"/>
          </p:cNvPicPr>
          <p:nvPr>
            <p:ph sz="half" idx="1"/>
          </p:nvPr>
        </p:nvPicPr>
        <p:blipFill>
          <a:blip r:embed="rId3"/>
          <a:srcRect t="533" b="533"/>
          <a:stretch>
            <a:fillRect/>
          </a:stretch>
        </p:blipFill>
        <p:spPr/>
      </p:pic>
      <p:sp>
        <p:nvSpPr>
          <p:cNvPr id="10" name="Content Placeholder 9"/>
          <p:cNvSpPr>
            <a:spLocks noGrp="1"/>
          </p:cNvSpPr>
          <p:nvPr>
            <p:ph sz="half" idx="2"/>
          </p:nvPr>
        </p:nvSpPr>
        <p:spPr/>
        <p:txBody>
          <a:bodyPr/>
          <a:lstStyle/>
          <a:p>
            <a:r>
              <a:rPr lang="en-US" dirty="0" smtClean="0"/>
              <a:t>Collected samples from </a:t>
            </a:r>
            <a:r>
              <a:rPr lang="en-US" dirty="0" smtClean="0"/>
              <a:t>Sargasso </a:t>
            </a:r>
            <a:r>
              <a:rPr lang="en-US" dirty="0" smtClean="0"/>
              <a:t>Sea</a:t>
            </a:r>
          </a:p>
          <a:p>
            <a:r>
              <a:rPr lang="en-US" dirty="0" smtClean="0"/>
              <a:t>Assembled sequences</a:t>
            </a:r>
          </a:p>
          <a:p>
            <a:r>
              <a:rPr lang="en-US" dirty="0" smtClean="0"/>
              <a:t>Blasted contigs</a:t>
            </a:r>
          </a:p>
          <a:p>
            <a:r>
              <a:rPr lang="en-US" dirty="0" smtClean="0"/>
              <a:t>Found ~2,000 different species</a:t>
            </a:r>
          </a:p>
          <a:p>
            <a:pPr lvl="1"/>
            <a:r>
              <a:rPr lang="en-US" dirty="0" smtClean="0"/>
              <a:t>A large number being novel</a:t>
            </a:r>
            <a:endParaRPr lang="en-US" dirty="0"/>
          </a:p>
        </p:txBody>
      </p:sp>
    </p:spTree>
    <p:extLst>
      <p:ext uri="{BB962C8B-B14F-4D97-AF65-F5344CB8AC3E}">
        <p14:creationId xmlns:p14="http://schemas.microsoft.com/office/powerpoint/2010/main" val="405197645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The Human </a:t>
            </a:r>
            <a:r>
              <a:rPr lang="en-US" dirty="0" err="1" smtClean="0"/>
              <a:t>Microbiome</a:t>
            </a:r>
            <a:r>
              <a:rPr lang="en-US" dirty="0" smtClean="0"/>
              <a:t> Project</a:t>
            </a:r>
            <a:endParaRPr lang="en-US" dirty="0"/>
          </a:p>
        </p:txBody>
      </p:sp>
      <p:sp>
        <p:nvSpPr>
          <p:cNvPr id="6" name="Content Placeholder 5"/>
          <p:cNvSpPr>
            <a:spLocks noGrp="1"/>
          </p:cNvSpPr>
          <p:nvPr>
            <p:ph sz="half" idx="1"/>
          </p:nvPr>
        </p:nvSpPr>
        <p:spPr/>
        <p:txBody>
          <a:bodyPr>
            <a:normAutofit fontScale="92500" lnSpcReduction="20000"/>
          </a:bodyPr>
          <a:lstStyle/>
          <a:p>
            <a:r>
              <a:rPr lang="en-US" dirty="0" smtClean="0"/>
              <a:t>Program to characterize microbial populations throughout the human body</a:t>
            </a:r>
          </a:p>
          <a:p>
            <a:r>
              <a:rPr lang="en-US" dirty="0" smtClean="0"/>
              <a:t>Identify the “core</a:t>
            </a:r>
            <a:r>
              <a:rPr lang="en-US" dirty="0" smtClean="0"/>
              <a:t>” bacteria</a:t>
            </a:r>
            <a:endParaRPr lang="en-US" dirty="0" smtClean="0"/>
          </a:p>
          <a:p>
            <a:r>
              <a:rPr lang="en-US" dirty="0" smtClean="0"/>
              <a:t>Establish </a:t>
            </a:r>
            <a:r>
              <a:rPr lang="en-US" dirty="0" smtClean="0"/>
              <a:t>microbial profiles </a:t>
            </a:r>
            <a:r>
              <a:rPr lang="en-US" dirty="0" smtClean="0"/>
              <a:t>and correlate with human health and </a:t>
            </a:r>
            <a:r>
              <a:rPr lang="en-US" dirty="0" smtClean="0"/>
              <a:t>disease</a:t>
            </a:r>
          </a:p>
          <a:p>
            <a:r>
              <a:rPr lang="en-US" dirty="0" smtClean="0">
                <a:hlinkClick r:id="rId3" action="ppaction://hlinkfile"/>
              </a:rPr>
              <a:t>Human Microbiome Project Data Analysis and Coordination Center</a:t>
            </a:r>
            <a:endParaRPr lang="en-US" dirty="0" smtClean="0"/>
          </a:p>
        </p:txBody>
      </p:sp>
      <p:pic>
        <p:nvPicPr>
          <p:cNvPr id="11" name="Content Placeholder 10"/>
          <p:cNvPicPr>
            <a:picLocks noGrp="1" noChangeAspect="1"/>
          </p:cNvPicPr>
          <p:nvPr>
            <p:ph sz="half" idx="2"/>
          </p:nvPr>
        </p:nvPicPr>
        <p:blipFill>
          <a:blip r:embed="rId4"/>
          <a:srcRect l="-9621" r="-9621"/>
          <a:stretch>
            <a:fillRect/>
          </a:stretch>
        </p:blipFill>
        <p:spPr/>
      </p:pic>
    </p:spTree>
    <p:extLst>
      <p:ext uri="{BB962C8B-B14F-4D97-AF65-F5344CB8AC3E}">
        <p14:creationId xmlns:p14="http://schemas.microsoft.com/office/powerpoint/2010/main" val="294591343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0" y="533400"/>
            <a:ext cx="5305425" cy="569912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3250" name="Text Box 2"/>
          <p:cNvSpPr txBox="1">
            <a:spLocks noChangeArrowheads="1"/>
          </p:cNvSpPr>
          <p:nvPr/>
        </p:nvSpPr>
        <p:spPr bwMode="auto">
          <a:xfrm>
            <a:off x="3033713" y="6488113"/>
            <a:ext cx="613727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t>Cho &amp; Blaser 2012 Nature Reviews Genetics 13:260</a:t>
            </a:r>
          </a:p>
        </p:txBody>
      </p:sp>
      <p:sp>
        <p:nvSpPr>
          <p:cNvPr id="53253" name="Line 5"/>
          <p:cNvSpPr>
            <a:spLocks noChangeShapeType="1"/>
          </p:cNvSpPr>
          <p:nvPr/>
        </p:nvSpPr>
        <p:spPr bwMode="auto">
          <a:xfrm>
            <a:off x="5334000" y="3143250"/>
            <a:ext cx="685800" cy="1588"/>
          </a:xfrm>
          <a:prstGeom prst="line">
            <a:avLst/>
          </a:prstGeom>
          <a:noFill/>
          <a:ln w="2844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53254" name="Line 6"/>
          <p:cNvSpPr>
            <a:spLocks noChangeShapeType="1"/>
          </p:cNvSpPr>
          <p:nvPr/>
        </p:nvSpPr>
        <p:spPr bwMode="auto">
          <a:xfrm>
            <a:off x="5322888" y="4314825"/>
            <a:ext cx="685800" cy="1588"/>
          </a:xfrm>
          <a:prstGeom prst="line">
            <a:avLst/>
          </a:prstGeom>
          <a:noFill/>
          <a:ln w="28440" cap="sq">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Tree>
    <p:extLst>
      <p:ext uri="{BB962C8B-B14F-4D97-AF65-F5344CB8AC3E}">
        <p14:creationId xmlns:p14="http://schemas.microsoft.com/office/powerpoint/2010/main" val="207443907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hlinkClick r:id="rId3"/>
              </a:rPr>
              <a:t>PathoMap</a:t>
            </a:r>
            <a:r>
              <a:rPr lang="en-US" dirty="0" smtClean="0">
                <a:hlinkClick r:id="rId3"/>
              </a:rPr>
              <a:t> </a:t>
            </a:r>
            <a:r>
              <a:rPr lang="en-US" dirty="0" smtClean="0"/>
              <a:t>(now </a:t>
            </a:r>
            <a:r>
              <a:rPr lang="en-US" dirty="0" err="1" smtClean="0">
                <a:hlinkClick r:id="rId4"/>
              </a:rPr>
              <a:t>MetaSub</a:t>
            </a:r>
            <a:r>
              <a:rPr lang="en-US" dirty="0" smtClean="0"/>
              <a:t>)</a:t>
            </a:r>
            <a:endParaRPr lang="en-US" dirty="0"/>
          </a:p>
        </p:txBody>
      </p:sp>
      <p:pic>
        <p:nvPicPr>
          <p:cNvPr id="4" name="Content Placeholder 3"/>
          <p:cNvPicPr>
            <a:picLocks noGrp="1" noChangeAspect="1"/>
          </p:cNvPicPr>
          <p:nvPr>
            <p:ph idx="1"/>
          </p:nvPr>
        </p:nvPicPr>
        <p:blipFill>
          <a:blip r:embed="rId5"/>
          <a:srcRect t="-15823" b="-15823"/>
          <a:stretch>
            <a:fillRect/>
          </a:stretch>
        </p:blipFill>
        <p:spPr>
          <a:xfrm>
            <a:off x="1831474" y="1011989"/>
            <a:ext cx="4820260" cy="2650957"/>
          </a:xfrm>
        </p:spPr>
      </p:pic>
      <p:pic>
        <p:nvPicPr>
          <p:cNvPr id="3" name="Picture 2" descr="Screen Shot 2017-01-15 at 11.58.05 AM.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7473" y="3288444"/>
            <a:ext cx="7980947" cy="3457126"/>
          </a:xfrm>
          <a:prstGeom prst="rect">
            <a:avLst/>
          </a:prstGeom>
        </p:spPr>
      </p:pic>
    </p:spTree>
    <p:extLst>
      <p:ext uri="{BB962C8B-B14F-4D97-AF65-F5344CB8AC3E}">
        <p14:creationId xmlns:p14="http://schemas.microsoft.com/office/powerpoint/2010/main" val="34037761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0" y="190500"/>
            <a:ext cx="9144000" cy="6468457"/>
          </a:xfrm>
          <a:prstGeom prst="rect">
            <a:avLst/>
          </a:prstGeom>
        </p:spPr>
      </p:pic>
    </p:spTree>
    <p:extLst>
      <p:ext uri="{BB962C8B-B14F-4D97-AF65-F5344CB8AC3E}">
        <p14:creationId xmlns:p14="http://schemas.microsoft.com/office/powerpoint/2010/main" val="160066594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1103313"/>
            <a:ext cx="5715000" cy="5602287"/>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3315" name="Text Box 3"/>
          <p:cNvSpPr txBox="1">
            <a:spLocks noChangeArrowheads="1"/>
          </p:cNvSpPr>
          <p:nvPr/>
        </p:nvSpPr>
        <p:spPr bwMode="auto">
          <a:xfrm>
            <a:off x="5715000" y="6488113"/>
            <a:ext cx="310197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solidFill>
                  <a:srgbClr val="7F7F7F"/>
                </a:solidFill>
              </a:rPr>
              <a:t>From http://cage.unl.edu/</a:t>
            </a:r>
          </a:p>
        </p:txBody>
      </p:sp>
      <p:sp>
        <p:nvSpPr>
          <p:cNvPr id="5" name="Title 1"/>
          <p:cNvSpPr txBox="1">
            <a:spLocks/>
          </p:cNvSpPr>
          <p:nvPr/>
        </p:nvSpPr>
        <p:spPr>
          <a:xfrm>
            <a:off x="130175" y="274638"/>
            <a:ext cx="86868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Targeted </a:t>
            </a:r>
            <a:r>
              <a:rPr lang="en-US" dirty="0" err="1" smtClean="0"/>
              <a:t>vs</a:t>
            </a:r>
            <a:r>
              <a:rPr lang="en-US" dirty="0" smtClean="0"/>
              <a:t> Shotgun Metagenomics</a:t>
            </a:r>
            <a:endParaRPr lang="en-US" dirty="0"/>
          </a:p>
        </p:txBody>
      </p:sp>
    </p:spTree>
    <p:extLst>
      <p:ext uri="{BB962C8B-B14F-4D97-AF65-F5344CB8AC3E}">
        <p14:creationId xmlns:p14="http://schemas.microsoft.com/office/powerpoint/2010/main" val="1933985443"/>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Targeted </a:t>
            </a:r>
            <a:r>
              <a:rPr lang="en-US" dirty="0" err="1" smtClean="0"/>
              <a:t>vs</a:t>
            </a:r>
            <a:r>
              <a:rPr lang="en-US" dirty="0" smtClean="0"/>
              <a:t> </a:t>
            </a:r>
            <a:r>
              <a:rPr lang="en-US" dirty="0" smtClean="0"/>
              <a:t>Shotgun </a:t>
            </a:r>
            <a:r>
              <a:rPr lang="en-US" dirty="0" smtClean="0"/>
              <a:t>Metagenomics</a:t>
            </a:r>
            <a:endParaRPr lang="en-US" dirty="0"/>
          </a:p>
        </p:txBody>
      </p:sp>
      <p:sp>
        <p:nvSpPr>
          <p:cNvPr id="6" name="Text Placeholder 5"/>
          <p:cNvSpPr>
            <a:spLocks noGrp="1"/>
          </p:cNvSpPr>
          <p:nvPr>
            <p:ph type="body" idx="1"/>
          </p:nvPr>
        </p:nvSpPr>
        <p:spPr/>
        <p:txBody>
          <a:bodyPr/>
          <a:lstStyle/>
          <a:p>
            <a:pPr algn="ctr"/>
            <a:r>
              <a:rPr lang="en-US" dirty="0" smtClean="0"/>
              <a:t>Targeted</a:t>
            </a:r>
            <a:endParaRPr lang="en-US" dirty="0"/>
          </a:p>
        </p:txBody>
      </p:sp>
      <p:sp>
        <p:nvSpPr>
          <p:cNvPr id="7" name="Content Placeholder 6"/>
          <p:cNvSpPr>
            <a:spLocks noGrp="1"/>
          </p:cNvSpPr>
          <p:nvPr>
            <p:ph sz="half" idx="2"/>
          </p:nvPr>
        </p:nvSpPr>
        <p:spPr/>
        <p:txBody>
          <a:bodyPr>
            <a:normAutofit fontScale="77500" lnSpcReduction="20000"/>
          </a:bodyPr>
          <a:lstStyle/>
          <a:p>
            <a:r>
              <a:rPr lang="en-US" dirty="0" smtClean="0"/>
              <a:t>Pros</a:t>
            </a:r>
          </a:p>
          <a:p>
            <a:pPr lvl="1"/>
            <a:r>
              <a:rPr lang="en-US" dirty="0" smtClean="0"/>
              <a:t>Great depth</a:t>
            </a:r>
          </a:p>
          <a:p>
            <a:pPr lvl="1"/>
            <a:r>
              <a:rPr lang="en-US" dirty="0" smtClean="0"/>
              <a:t>More precise</a:t>
            </a:r>
          </a:p>
          <a:p>
            <a:pPr lvl="1"/>
            <a:r>
              <a:rPr lang="en-US" dirty="0" smtClean="0"/>
              <a:t>Only sequence </a:t>
            </a:r>
            <a:r>
              <a:rPr lang="en-US" dirty="0" smtClean="0"/>
              <a:t>a specifi</a:t>
            </a:r>
            <a:r>
              <a:rPr lang="en-US" dirty="0" smtClean="0"/>
              <a:t>c region</a:t>
            </a:r>
            <a:endParaRPr lang="en-US" dirty="0" smtClean="0"/>
          </a:p>
          <a:p>
            <a:pPr lvl="2"/>
            <a:r>
              <a:rPr lang="en-US" dirty="0" smtClean="0"/>
              <a:t>16s </a:t>
            </a:r>
            <a:r>
              <a:rPr lang="en-US" dirty="0" err="1" smtClean="0"/>
              <a:t>rRNA</a:t>
            </a:r>
            <a:endParaRPr lang="en-US" dirty="0" smtClean="0"/>
          </a:p>
          <a:p>
            <a:pPr lvl="2"/>
            <a:r>
              <a:rPr lang="en-US" dirty="0" smtClean="0"/>
              <a:t>18s </a:t>
            </a:r>
            <a:r>
              <a:rPr lang="en-US" dirty="0" smtClean="0"/>
              <a:t>for </a:t>
            </a:r>
            <a:r>
              <a:rPr lang="en-US" dirty="0" smtClean="0"/>
              <a:t>fungi</a:t>
            </a:r>
          </a:p>
          <a:p>
            <a:pPr lvl="2"/>
            <a:r>
              <a:rPr lang="en-US" dirty="0" smtClean="0"/>
              <a:t>ITS </a:t>
            </a:r>
            <a:r>
              <a:rPr lang="en-US" dirty="0" smtClean="0"/>
              <a:t>and entire operon add more info</a:t>
            </a:r>
          </a:p>
          <a:p>
            <a:r>
              <a:rPr lang="en-US" dirty="0" smtClean="0"/>
              <a:t>Cons</a:t>
            </a:r>
          </a:p>
          <a:p>
            <a:pPr lvl="1"/>
            <a:r>
              <a:rPr lang="en-US" dirty="0"/>
              <a:t>U</a:t>
            </a:r>
            <a:r>
              <a:rPr lang="en-US" dirty="0" smtClean="0"/>
              <a:t>nequal </a:t>
            </a:r>
            <a:r>
              <a:rPr lang="en-US" dirty="0" smtClean="0"/>
              <a:t>amplification</a:t>
            </a:r>
          </a:p>
          <a:p>
            <a:pPr lvl="1"/>
            <a:r>
              <a:rPr lang="en-US" dirty="0" smtClean="0"/>
              <a:t>Only </a:t>
            </a:r>
            <a:r>
              <a:rPr lang="en-US" dirty="0" smtClean="0"/>
              <a:t>looks at one part of one </a:t>
            </a:r>
            <a:r>
              <a:rPr lang="en-US" dirty="0" smtClean="0"/>
              <a:t>gene (for </a:t>
            </a:r>
            <a:r>
              <a:rPr lang="en-US" dirty="0" err="1" smtClean="0"/>
              <a:t>rRNA</a:t>
            </a:r>
            <a:r>
              <a:rPr lang="en-US" dirty="0" smtClean="0"/>
              <a:t>/ITS sequencing)</a:t>
            </a:r>
            <a:endParaRPr lang="en-US" dirty="0" smtClean="0"/>
          </a:p>
          <a:p>
            <a:pPr lvl="1"/>
            <a:r>
              <a:rPr lang="en-US" dirty="0" smtClean="0"/>
              <a:t>Not enough resolution for species/subspecies identification</a:t>
            </a:r>
          </a:p>
          <a:p>
            <a:pPr lvl="2"/>
            <a:r>
              <a:rPr lang="en-US" dirty="0" smtClean="0"/>
              <a:t>OTUs instead</a:t>
            </a:r>
          </a:p>
          <a:p>
            <a:pPr lvl="1"/>
            <a:r>
              <a:rPr lang="en-US" dirty="0" smtClean="0"/>
              <a:t>Impossible </a:t>
            </a:r>
            <a:r>
              <a:rPr lang="en-US" dirty="0" smtClean="0"/>
              <a:t>to directly assess microb</a:t>
            </a:r>
            <a:r>
              <a:rPr lang="en-US" dirty="0" smtClean="0"/>
              <a:t>e’s</a:t>
            </a:r>
            <a:r>
              <a:rPr lang="en-US" dirty="0" smtClean="0"/>
              <a:t> function</a:t>
            </a:r>
            <a:endParaRPr lang="en-US" dirty="0"/>
          </a:p>
        </p:txBody>
      </p:sp>
      <p:sp>
        <p:nvSpPr>
          <p:cNvPr id="8" name="Text Placeholder 7"/>
          <p:cNvSpPr>
            <a:spLocks noGrp="1"/>
          </p:cNvSpPr>
          <p:nvPr>
            <p:ph type="body" sz="quarter" idx="3"/>
          </p:nvPr>
        </p:nvSpPr>
        <p:spPr/>
        <p:txBody>
          <a:bodyPr/>
          <a:lstStyle/>
          <a:p>
            <a:pPr algn="ctr"/>
            <a:r>
              <a:rPr lang="en-US" dirty="0" smtClean="0"/>
              <a:t>Shotgun</a:t>
            </a:r>
            <a:endParaRPr lang="en-US" dirty="0"/>
          </a:p>
        </p:txBody>
      </p:sp>
      <p:sp>
        <p:nvSpPr>
          <p:cNvPr id="9" name="Content Placeholder 8"/>
          <p:cNvSpPr>
            <a:spLocks noGrp="1"/>
          </p:cNvSpPr>
          <p:nvPr>
            <p:ph sz="quarter" idx="4"/>
          </p:nvPr>
        </p:nvSpPr>
        <p:spPr/>
        <p:txBody>
          <a:bodyPr>
            <a:normAutofit fontScale="77500" lnSpcReduction="20000"/>
          </a:bodyPr>
          <a:lstStyle/>
          <a:p>
            <a:r>
              <a:rPr lang="en-US" dirty="0" smtClean="0"/>
              <a:t>Pros</a:t>
            </a:r>
          </a:p>
          <a:p>
            <a:pPr lvl="1"/>
            <a:r>
              <a:rPr lang="en-US" dirty="0" smtClean="0"/>
              <a:t>Can theoretically sequence 100% of sample</a:t>
            </a:r>
            <a:endParaRPr lang="en-US" dirty="0" smtClean="0"/>
          </a:p>
          <a:p>
            <a:pPr lvl="1"/>
            <a:r>
              <a:rPr lang="en-US" dirty="0" smtClean="0"/>
              <a:t>Greater resolution to genetic content</a:t>
            </a:r>
          </a:p>
          <a:p>
            <a:pPr lvl="1"/>
            <a:r>
              <a:rPr lang="en-US" dirty="0" smtClean="0"/>
              <a:t>Can assess function</a:t>
            </a:r>
          </a:p>
          <a:p>
            <a:pPr lvl="1"/>
            <a:r>
              <a:rPr lang="en-US" dirty="0" smtClean="0"/>
              <a:t>Identify novel organisms/genes</a:t>
            </a:r>
            <a:r>
              <a:rPr lang="en-US" dirty="0" smtClean="0"/>
              <a:t>/genomic features</a:t>
            </a:r>
            <a:endParaRPr lang="en-US" dirty="0" smtClean="0"/>
          </a:p>
          <a:p>
            <a:r>
              <a:rPr lang="en-US" dirty="0" smtClean="0"/>
              <a:t>Cons</a:t>
            </a:r>
          </a:p>
          <a:p>
            <a:pPr lvl="1"/>
            <a:r>
              <a:rPr lang="en-US" dirty="0" smtClean="0"/>
              <a:t>Rarely sequence everything in sample</a:t>
            </a:r>
            <a:endParaRPr lang="en-US" dirty="0" smtClean="0"/>
          </a:p>
          <a:p>
            <a:pPr lvl="1"/>
            <a:r>
              <a:rPr lang="en-US" dirty="0" smtClean="0"/>
              <a:t>Not as much depth</a:t>
            </a:r>
          </a:p>
          <a:p>
            <a:pPr lvl="1"/>
            <a:r>
              <a:rPr lang="en-US" dirty="0" smtClean="0"/>
              <a:t>Will sequence host/</a:t>
            </a:r>
            <a:r>
              <a:rPr lang="en-US" dirty="0" smtClean="0"/>
              <a:t>contaminant </a:t>
            </a:r>
            <a:r>
              <a:rPr lang="en-US" dirty="0" smtClean="0"/>
              <a:t>DNA</a:t>
            </a:r>
          </a:p>
          <a:p>
            <a:pPr lvl="1"/>
            <a:r>
              <a:rPr lang="en-US" dirty="0" smtClean="0"/>
              <a:t>Very complex dataset</a:t>
            </a:r>
            <a:endParaRPr lang="en-US" dirty="0" smtClean="0"/>
          </a:p>
          <a:p>
            <a:pPr lvl="1"/>
            <a:r>
              <a:rPr lang="en-US" dirty="0" smtClean="0"/>
              <a:t>$$$$</a:t>
            </a:r>
          </a:p>
        </p:txBody>
      </p:sp>
    </p:spTree>
    <p:extLst>
      <p:ext uri="{BB962C8B-B14F-4D97-AF65-F5344CB8AC3E}">
        <p14:creationId xmlns:p14="http://schemas.microsoft.com/office/powerpoint/2010/main" val="2457822833"/>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targeted metagenomics</a:t>
            </a:r>
            <a:endParaRPr lang="en-US" dirty="0"/>
          </a:p>
        </p:txBody>
      </p:sp>
      <p:sp>
        <p:nvSpPr>
          <p:cNvPr id="8" name="Text Placeholder 7"/>
          <p:cNvSpPr>
            <a:spLocks noGrp="1"/>
          </p:cNvSpPr>
          <p:nvPr>
            <p:ph type="body" idx="1"/>
          </p:nvPr>
        </p:nvSpPr>
        <p:spPr/>
        <p:txBody>
          <a:bodyPr/>
          <a:lstStyle/>
          <a:p>
            <a:endParaRPr lang="en-US"/>
          </a:p>
        </p:txBody>
      </p:sp>
    </p:spTree>
    <p:extLst>
      <p:ext uri="{BB962C8B-B14F-4D97-AF65-F5344CB8AC3E}">
        <p14:creationId xmlns:p14="http://schemas.microsoft.com/office/powerpoint/2010/main" val="191700452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846388" y="1108075"/>
            <a:ext cx="3459162" cy="2533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ctr">
              <a:buClrTx/>
              <a:buFontTx/>
              <a:buNone/>
            </a:pPr>
            <a:r>
              <a:rPr lang="en-US" sz="2000" b="1"/>
              <a:t>~1,000,000 Sequences</a:t>
            </a:r>
          </a:p>
          <a:p>
            <a:pPr algn="ctr">
              <a:buClrTx/>
              <a:buFontTx/>
              <a:buNone/>
            </a:pPr>
            <a:endParaRPr lang="en-US" sz="2000" b="1"/>
          </a:p>
          <a:p>
            <a:pPr algn="ctr">
              <a:buClrTx/>
              <a:buFontTx/>
              <a:buNone/>
            </a:pPr>
            <a:endParaRPr lang="en-US" sz="2000" b="1"/>
          </a:p>
          <a:p>
            <a:pPr algn="ctr">
              <a:buClrTx/>
              <a:buFontTx/>
              <a:buNone/>
            </a:pPr>
            <a:r>
              <a:rPr lang="en-US" sz="2000" b="1"/>
              <a:t>Sort by barcode</a:t>
            </a:r>
          </a:p>
          <a:p>
            <a:pPr algn="ctr">
              <a:buClrTx/>
              <a:buFontTx/>
              <a:buNone/>
            </a:pPr>
            <a:endParaRPr lang="en-US" sz="2000" b="1"/>
          </a:p>
          <a:p>
            <a:pPr algn="ctr">
              <a:buClrTx/>
              <a:buFontTx/>
              <a:buNone/>
            </a:pPr>
            <a:endParaRPr lang="en-US" sz="2000" b="1"/>
          </a:p>
          <a:p>
            <a:pPr algn="ctr">
              <a:buClrTx/>
              <a:buFontTx/>
              <a:buNone/>
            </a:pPr>
            <a:r>
              <a:rPr lang="en-US" sz="2000" b="1"/>
              <a:t>Alignment/Clustering</a:t>
            </a:r>
          </a:p>
          <a:p>
            <a:pPr algn="ctr">
              <a:buClrTx/>
              <a:buFontTx/>
              <a:buNone/>
            </a:pPr>
            <a:endParaRPr lang="en-US" sz="2000" b="1"/>
          </a:p>
        </p:txBody>
      </p:sp>
      <p:sp>
        <p:nvSpPr>
          <p:cNvPr id="18435" name="Text Box 3"/>
          <p:cNvSpPr txBox="1">
            <a:spLocks noChangeArrowheads="1"/>
          </p:cNvSpPr>
          <p:nvPr/>
        </p:nvSpPr>
        <p:spPr bwMode="auto">
          <a:xfrm>
            <a:off x="366713" y="3795713"/>
            <a:ext cx="3262312" cy="1924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ctr">
              <a:buClrTx/>
              <a:buFontTx/>
              <a:buNone/>
            </a:pPr>
            <a:r>
              <a:rPr lang="en-US" sz="2000" b="1"/>
              <a:t>Quantitative Analysis</a:t>
            </a:r>
          </a:p>
          <a:p>
            <a:pPr algn="ctr">
              <a:buClrTx/>
              <a:buFontTx/>
              <a:buNone/>
            </a:pPr>
            <a:r>
              <a:rPr lang="en-US" sz="2000" b="1"/>
              <a:t>of </a:t>
            </a:r>
            <a:r>
              <a:rPr lang="en-US" sz="2000" b="1">
                <a:solidFill>
                  <a:srgbClr val="0000FF"/>
                </a:solidFill>
              </a:rPr>
              <a:t>OTU</a:t>
            </a:r>
            <a:r>
              <a:rPr lang="en-US" sz="2000" b="1"/>
              <a:t>s</a:t>
            </a:r>
          </a:p>
          <a:p>
            <a:pPr algn="ctr">
              <a:buClrTx/>
              <a:buFontTx/>
              <a:buNone/>
            </a:pPr>
            <a:endParaRPr lang="en-US" sz="2000" b="1"/>
          </a:p>
          <a:p>
            <a:pPr algn="ctr">
              <a:buClrTx/>
              <a:buFontTx/>
              <a:buNone/>
            </a:pPr>
            <a:endParaRPr lang="en-US" sz="2000" b="1"/>
          </a:p>
          <a:p>
            <a:pPr algn="ctr">
              <a:buClrTx/>
              <a:buFontTx/>
              <a:buNone/>
            </a:pPr>
            <a:r>
              <a:rPr lang="en-US" sz="2000" b="1"/>
              <a:t>Statistics</a:t>
            </a:r>
          </a:p>
          <a:p>
            <a:pPr algn="ctr">
              <a:buClrTx/>
              <a:buFontTx/>
              <a:buNone/>
            </a:pPr>
            <a:endParaRPr lang="en-US" sz="2000" b="1"/>
          </a:p>
        </p:txBody>
      </p:sp>
      <p:sp>
        <p:nvSpPr>
          <p:cNvPr id="18436" name="Text Box 4"/>
          <p:cNvSpPr txBox="1">
            <a:spLocks noChangeArrowheads="1"/>
          </p:cNvSpPr>
          <p:nvPr/>
        </p:nvSpPr>
        <p:spPr bwMode="auto">
          <a:xfrm>
            <a:off x="5186363" y="3795713"/>
            <a:ext cx="2971800"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2000" b="1"/>
              <a:t>Diversity Estimates</a:t>
            </a:r>
          </a:p>
        </p:txBody>
      </p:sp>
      <p:sp>
        <p:nvSpPr>
          <p:cNvPr id="18437" name="Text Box 5"/>
          <p:cNvSpPr txBox="1">
            <a:spLocks noChangeArrowheads="1"/>
          </p:cNvSpPr>
          <p:nvPr/>
        </p:nvSpPr>
        <p:spPr bwMode="auto">
          <a:xfrm>
            <a:off x="4575175" y="4795838"/>
            <a:ext cx="1846263" cy="7032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ctr">
              <a:buClrTx/>
              <a:buFontTx/>
              <a:buNone/>
            </a:pPr>
            <a:r>
              <a:rPr lang="en-US" sz="2000" b="1"/>
              <a:t>Rarefaction</a:t>
            </a:r>
          </a:p>
          <a:p>
            <a:pPr algn="ctr">
              <a:buClrTx/>
              <a:buFontTx/>
              <a:buNone/>
            </a:pPr>
            <a:r>
              <a:rPr lang="en-US" sz="2000" b="1"/>
              <a:t>curves</a:t>
            </a:r>
          </a:p>
        </p:txBody>
      </p:sp>
      <p:sp>
        <p:nvSpPr>
          <p:cNvPr id="18438" name="Text Box 6"/>
          <p:cNvSpPr txBox="1">
            <a:spLocks noChangeArrowheads="1"/>
          </p:cNvSpPr>
          <p:nvPr/>
        </p:nvSpPr>
        <p:spPr bwMode="auto">
          <a:xfrm>
            <a:off x="7353300" y="4887913"/>
            <a:ext cx="896938"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2000" b="1"/>
              <a:t>Chao</a:t>
            </a:r>
          </a:p>
        </p:txBody>
      </p:sp>
      <p:sp>
        <p:nvSpPr>
          <p:cNvPr id="18439" name="Text Box 7"/>
          <p:cNvSpPr txBox="1">
            <a:spLocks noChangeArrowheads="1"/>
          </p:cNvSpPr>
          <p:nvPr/>
        </p:nvSpPr>
        <p:spPr bwMode="auto">
          <a:xfrm>
            <a:off x="5072063" y="5472113"/>
            <a:ext cx="3373437" cy="3984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2000" b="1"/>
              <a:t>(Confidence Intervals)</a:t>
            </a:r>
          </a:p>
        </p:txBody>
      </p:sp>
      <p:sp>
        <p:nvSpPr>
          <p:cNvPr id="18440" name="Line 8"/>
          <p:cNvSpPr>
            <a:spLocks noChangeShapeType="1"/>
          </p:cNvSpPr>
          <p:nvPr/>
        </p:nvSpPr>
        <p:spPr bwMode="auto">
          <a:xfrm>
            <a:off x="4495800" y="2403475"/>
            <a:ext cx="1588" cy="457200"/>
          </a:xfrm>
          <a:prstGeom prst="line">
            <a:avLst/>
          </a:prstGeom>
          <a:noFill/>
          <a:ln w="76320" cap="sq">
            <a:solidFill>
              <a:srgbClr val="96969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441" name="Line 9"/>
          <p:cNvSpPr>
            <a:spLocks noChangeShapeType="1"/>
          </p:cNvSpPr>
          <p:nvPr/>
        </p:nvSpPr>
        <p:spPr bwMode="auto">
          <a:xfrm flipH="1">
            <a:off x="2587625" y="3363913"/>
            <a:ext cx="1682750" cy="304800"/>
          </a:xfrm>
          <a:prstGeom prst="line">
            <a:avLst/>
          </a:prstGeom>
          <a:noFill/>
          <a:ln w="76320" cap="sq">
            <a:solidFill>
              <a:srgbClr val="96969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442" name="Line 10"/>
          <p:cNvSpPr>
            <a:spLocks noChangeShapeType="1"/>
          </p:cNvSpPr>
          <p:nvPr/>
        </p:nvSpPr>
        <p:spPr bwMode="auto">
          <a:xfrm>
            <a:off x="4724400" y="3344863"/>
            <a:ext cx="1676400" cy="304800"/>
          </a:xfrm>
          <a:prstGeom prst="line">
            <a:avLst/>
          </a:prstGeom>
          <a:noFill/>
          <a:ln w="76320" cap="sq">
            <a:solidFill>
              <a:srgbClr val="96969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443" name="Line 11"/>
          <p:cNvSpPr>
            <a:spLocks noChangeShapeType="1"/>
          </p:cNvSpPr>
          <p:nvPr/>
        </p:nvSpPr>
        <p:spPr bwMode="auto">
          <a:xfrm>
            <a:off x="1905000" y="4583113"/>
            <a:ext cx="1588" cy="457200"/>
          </a:xfrm>
          <a:prstGeom prst="line">
            <a:avLst/>
          </a:prstGeom>
          <a:noFill/>
          <a:ln w="76320" cap="sq">
            <a:solidFill>
              <a:srgbClr val="96969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444" name="Line 12"/>
          <p:cNvSpPr>
            <a:spLocks noChangeShapeType="1"/>
          </p:cNvSpPr>
          <p:nvPr/>
        </p:nvSpPr>
        <p:spPr bwMode="auto">
          <a:xfrm flipH="1">
            <a:off x="5635625" y="4278313"/>
            <a:ext cx="844550" cy="457200"/>
          </a:xfrm>
          <a:prstGeom prst="line">
            <a:avLst/>
          </a:prstGeom>
          <a:noFill/>
          <a:ln w="76320" cap="sq">
            <a:solidFill>
              <a:srgbClr val="96969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445" name="Line 13"/>
          <p:cNvSpPr>
            <a:spLocks noChangeShapeType="1"/>
          </p:cNvSpPr>
          <p:nvPr/>
        </p:nvSpPr>
        <p:spPr bwMode="auto">
          <a:xfrm>
            <a:off x="6781800" y="4278313"/>
            <a:ext cx="838200" cy="457200"/>
          </a:xfrm>
          <a:prstGeom prst="line">
            <a:avLst/>
          </a:prstGeom>
          <a:noFill/>
          <a:ln w="76320" cap="sq">
            <a:solidFill>
              <a:srgbClr val="96969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446" name="Text Box 14"/>
          <p:cNvSpPr txBox="1">
            <a:spLocks noChangeArrowheads="1"/>
          </p:cNvSpPr>
          <p:nvPr/>
        </p:nvSpPr>
        <p:spPr bwMode="auto">
          <a:xfrm>
            <a:off x="0" y="5878513"/>
            <a:ext cx="4260850" cy="368300"/>
          </a:xfrm>
          <a:prstGeom prst="rect">
            <a:avLst/>
          </a:prstGeom>
          <a:noFill/>
          <a:ln w="28440" cap="sq">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t>OTU= Operational Taxonomic Units</a:t>
            </a:r>
          </a:p>
        </p:txBody>
      </p:sp>
      <p:sp>
        <p:nvSpPr>
          <p:cNvPr id="18447" name="AutoShape 15"/>
          <p:cNvSpPr>
            <a:spLocks noChangeArrowheads="1"/>
          </p:cNvSpPr>
          <p:nvPr/>
        </p:nvSpPr>
        <p:spPr bwMode="auto">
          <a:xfrm rot="1440000">
            <a:off x="735013" y="4368800"/>
            <a:ext cx="381000" cy="1447800"/>
          </a:xfrm>
          <a:prstGeom prst="curvedRightArrow">
            <a:avLst>
              <a:gd name="adj1" fmla="val 25017"/>
              <a:gd name="adj2" fmla="val 49998"/>
              <a:gd name="adj3" fmla="val 36694"/>
            </a:avLst>
          </a:prstGeom>
          <a:gradFill rotWithShape="0">
            <a:gsLst>
              <a:gs pos="0">
                <a:srgbClr val="2C5D98"/>
              </a:gs>
              <a:gs pos="100000">
                <a:srgbClr val="3A7CCB"/>
              </a:gs>
            </a:gsLst>
            <a:lin ang="5400000" scaled="1"/>
          </a:gradFill>
          <a:ln w="9360" cap="sq">
            <a:solidFill>
              <a:srgbClr val="0000FF"/>
            </a:solidFill>
            <a:miter lim="800000"/>
            <a:headEnd/>
            <a:tailEnd/>
          </a:ln>
          <a:effectLst>
            <a:outerShdw blurRad="63500" dist="75597" dir="1064680" algn="ctr" rotWithShape="0">
              <a:srgbClr val="808080">
                <a:alpha val="35036"/>
              </a:srgbClr>
            </a:outerShdw>
          </a:effectLst>
        </p:spPr>
        <p:txBody>
          <a:bodyPr wrap="none" anchor="ctr"/>
          <a:lstStyle/>
          <a:p>
            <a:endParaRPr lang="en-US"/>
          </a:p>
        </p:txBody>
      </p:sp>
      <p:sp>
        <p:nvSpPr>
          <p:cNvPr id="18448" name="Line 16"/>
          <p:cNvSpPr>
            <a:spLocks noChangeShapeType="1"/>
          </p:cNvSpPr>
          <p:nvPr/>
        </p:nvSpPr>
        <p:spPr bwMode="auto">
          <a:xfrm>
            <a:off x="4495800" y="1577975"/>
            <a:ext cx="1588" cy="457200"/>
          </a:xfrm>
          <a:prstGeom prst="line">
            <a:avLst/>
          </a:prstGeom>
          <a:noFill/>
          <a:ln w="76320" cap="sq">
            <a:solidFill>
              <a:srgbClr val="969696"/>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18" name="Title 1"/>
          <p:cNvSpPr txBox="1">
            <a:spLocks/>
          </p:cNvSpPr>
          <p:nvPr/>
        </p:nvSpPr>
        <p:spPr>
          <a:xfrm>
            <a:off x="457200" y="128588"/>
            <a:ext cx="8226425" cy="14335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Targeted </a:t>
            </a:r>
            <a:r>
              <a:rPr lang="en-US" dirty="0" smtClean="0"/>
              <a:t>Metagenomic </a:t>
            </a:r>
            <a:r>
              <a:rPr lang="en-US" dirty="0" smtClean="0"/>
              <a:t>Analyses</a:t>
            </a:r>
            <a:endParaRPr lang="en-US" dirty="0"/>
          </a:p>
        </p:txBody>
      </p:sp>
    </p:spTree>
    <p:extLst>
      <p:ext uri="{BB962C8B-B14F-4D97-AF65-F5344CB8AC3E}">
        <p14:creationId xmlns:p14="http://schemas.microsoft.com/office/powerpoint/2010/main" val="37450518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ext Box 2"/>
          <p:cNvSpPr txBox="1">
            <a:spLocks noChangeArrowheads="1"/>
          </p:cNvSpPr>
          <p:nvPr/>
        </p:nvSpPr>
        <p:spPr bwMode="auto">
          <a:xfrm>
            <a:off x="457200" y="1219200"/>
            <a:ext cx="8229600" cy="6024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9pPr>
          </a:lstStyle>
          <a:p>
            <a:pPr>
              <a:spcBef>
                <a:spcPts val="800"/>
              </a:spcBef>
              <a:buClr>
                <a:srgbClr val="7030A0"/>
              </a:buClr>
              <a:buFont typeface="Arial" charset="0"/>
              <a:buChar char="•"/>
            </a:pPr>
            <a:r>
              <a:rPr lang="en-US" sz="3200" b="1" dirty="0" err="1">
                <a:solidFill>
                  <a:srgbClr val="7030A0"/>
                </a:solidFill>
              </a:rPr>
              <a:t>Metagenome</a:t>
            </a:r>
            <a:r>
              <a:rPr lang="en-US" sz="3200" b="1" dirty="0">
                <a:solidFill>
                  <a:srgbClr val="7030A0"/>
                </a:solidFill>
              </a:rPr>
              <a:t>:</a:t>
            </a:r>
          </a:p>
          <a:p>
            <a:pPr lvl="1">
              <a:spcBef>
                <a:spcPts val="700"/>
              </a:spcBef>
              <a:buFont typeface="Arial" charset="0"/>
              <a:buChar char="–"/>
            </a:pPr>
            <a:r>
              <a:rPr lang="en-US" sz="2800" dirty="0">
                <a:cs typeface="MS PGothic" charset="0"/>
              </a:rPr>
              <a:t>The genetic information of a complex population that is constituted by the genomes of many individual organisms.</a:t>
            </a:r>
          </a:p>
          <a:p>
            <a:pPr>
              <a:spcBef>
                <a:spcPts val="800"/>
              </a:spcBef>
              <a:buClr>
                <a:srgbClr val="7030A0"/>
              </a:buClr>
              <a:buFont typeface="Arial" charset="0"/>
              <a:buChar char="•"/>
            </a:pPr>
            <a:r>
              <a:rPr lang="en-US" sz="3200" b="1" dirty="0" err="1">
                <a:solidFill>
                  <a:srgbClr val="7030A0"/>
                </a:solidFill>
              </a:rPr>
              <a:t>Microbiome</a:t>
            </a:r>
            <a:r>
              <a:rPr lang="en-US" sz="3200" b="1" dirty="0">
                <a:solidFill>
                  <a:srgbClr val="7030A0"/>
                </a:solidFill>
              </a:rPr>
              <a:t>:</a:t>
            </a:r>
          </a:p>
          <a:p>
            <a:pPr lvl="1">
              <a:spcBef>
                <a:spcPts val="700"/>
              </a:spcBef>
              <a:buFont typeface="Arial" charset="0"/>
              <a:buChar char="–"/>
            </a:pPr>
            <a:r>
              <a:rPr lang="en-US" sz="2800" dirty="0">
                <a:cs typeface="MS PGothic" charset="0"/>
              </a:rPr>
              <a:t>The totality of microbes, their genetic information, and </a:t>
            </a:r>
            <a:r>
              <a:rPr lang="en-US" sz="2800" dirty="0" smtClean="0">
                <a:cs typeface="MS PGothic" charset="0"/>
              </a:rPr>
              <a:t>how </a:t>
            </a:r>
            <a:r>
              <a:rPr lang="en-US" sz="2800" dirty="0">
                <a:cs typeface="MS PGothic" charset="0"/>
              </a:rPr>
              <a:t>they interact.</a:t>
            </a:r>
          </a:p>
          <a:p>
            <a:pPr>
              <a:spcBef>
                <a:spcPts val="800"/>
              </a:spcBef>
              <a:buClr>
                <a:srgbClr val="7030A0"/>
              </a:buClr>
              <a:buFont typeface="Arial" charset="0"/>
              <a:buChar char="•"/>
            </a:pPr>
            <a:r>
              <a:rPr lang="en-US" sz="3200" b="1" dirty="0" err="1">
                <a:solidFill>
                  <a:srgbClr val="7030A0"/>
                </a:solidFill>
              </a:rPr>
              <a:t>Microbiota</a:t>
            </a:r>
            <a:r>
              <a:rPr lang="en-US" sz="3200" b="1" dirty="0">
                <a:solidFill>
                  <a:srgbClr val="7030A0"/>
                </a:solidFill>
              </a:rPr>
              <a:t>:</a:t>
            </a:r>
            <a:r>
              <a:rPr lang="en-US" sz="3200" dirty="0"/>
              <a:t> </a:t>
            </a:r>
          </a:p>
          <a:p>
            <a:pPr lvl="1">
              <a:spcBef>
                <a:spcPts val="700"/>
              </a:spcBef>
              <a:buFont typeface="Arial" charset="0"/>
              <a:buChar char="–"/>
            </a:pPr>
            <a:r>
              <a:rPr lang="en-US" sz="2800" dirty="0">
                <a:cs typeface="MS PGothic" charset="0"/>
              </a:rPr>
              <a:t>The collection of microbial organisms from a defined environment.</a:t>
            </a:r>
          </a:p>
          <a:p>
            <a:pPr>
              <a:spcBef>
                <a:spcPts val="800"/>
              </a:spcBef>
              <a:buClrTx/>
              <a:buFontTx/>
              <a:buNone/>
            </a:pPr>
            <a:endParaRPr lang="en-US" sz="2800" dirty="0">
              <a:cs typeface="MS PGothic" charset="0"/>
            </a:endParaRPr>
          </a:p>
        </p:txBody>
      </p:sp>
      <p:sp>
        <p:nvSpPr>
          <p:cNvPr id="4" name="Title 1"/>
          <p:cNvSpPr txBox="1">
            <a:spLocks/>
          </p:cNvSpPr>
          <p:nvPr/>
        </p:nvSpPr>
        <p:spPr>
          <a:xfrm>
            <a:off x="457200" y="274638"/>
            <a:ext cx="8229600" cy="1143000"/>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Definitions</a:t>
            </a:r>
            <a:endParaRPr lang="en-US" dirty="0"/>
          </a:p>
        </p:txBody>
      </p:sp>
    </p:spTree>
    <p:extLst>
      <p:ext uri="{BB962C8B-B14F-4D97-AF65-F5344CB8AC3E}">
        <p14:creationId xmlns:p14="http://schemas.microsoft.com/office/powerpoint/2010/main" val="340738328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919163" y="1524000"/>
            <a:ext cx="7275512" cy="3990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87350" indent="-293688">
              <a:tabLst>
                <a:tab pos="387350" algn="l"/>
                <a:tab pos="844550" algn="l"/>
                <a:tab pos="1301750" algn="l"/>
                <a:tab pos="1758950" algn="l"/>
                <a:tab pos="2216150" algn="l"/>
                <a:tab pos="2673350" algn="l"/>
                <a:tab pos="3130550" algn="l"/>
                <a:tab pos="3587750" algn="l"/>
                <a:tab pos="4044950" algn="l"/>
                <a:tab pos="4502150" algn="l"/>
                <a:tab pos="4959350" algn="l"/>
                <a:tab pos="5416550" algn="l"/>
                <a:tab pos="5873750" algn="l"/>
                <a:tab pos="6330950" algn="l"/>
                <a:tab pos="6788150" algn="l"/>
                <a:tab pos="7245350" algn="l"/>
                <a:tab pos="7702550" algn="l"/>
                <a:tab pos="8159750" algn="l"/>
                <a:tab pos="8616950" algn="l"/>
                <a:tab pos="9074150" algn="l"/>
                <a:tab pos="9531350" algn="l"/>
              </a:tabLst>
              <a:defRPr sz="2400">
                <a:solidFill>
                  <a:srgbClr val="000000"/>
                </a:solidFill>
                <a:latin typeface="Calibri" charset="0"/>
                <a:ea typeface="ＭＳ Ｐゴシック" charset="0"/>
                <a:cs typeface="ＭＳ Ｐゴシック" charset="0"/>
              </a:defRPr>
            </a:lvl1pPr>
            <a:lvl2pPr>
              <a:tabLst>
                <a:tab pos="387350" algn="l"/>
                <a:tab pos="844550" algn="l"/>
                <a:tab pos="1301750" algn="l"/>
                <a:tab pos="1758950" algn="l"/>
                <a:tab pos="2216150" algn="l"/>
                <a:tab pos="2673350" algn="l"/>
                <a:tab pos="3130550" algn="l"/>
                <a:tab pos="3587750" algn="l"/>
                <a:tab pos="4044950" algn="l"/>
                <a:tab pos="4502150" algn="l"/>
                <a:tab pos="4959350" algn="l"/>
                <a:tab pos="5416550" algn="l"/>
                <a:tab pos="5873750" algn="l"/>
                <a:tab pos="6330950" algn="l"/>
                <a:tab pos="6788150" algn="l"/>
                <a:tab pos="7245350" algn="l"/>
                <a:tab pos="7702550" algn="l"/>
                <a:tab pos="8159750" algn="l"/>
                <a:tab pos="8616950" algn="l"/>
                <a:tab pos="9074150" algn="l"/>
                <a:tab pos="9531350" algn="l"/>
              </a:tabLst>
              <a:defRPr sz="2400">
                <a:solidFill>
                  <a:srgbClr val="000000"/>
                </a:solidFill>
                <a:latin typeface="Calibri" charset="0"/>
                <a:ea typeface="ＭＳ Ｐゴシック" charset="0"/>
                <a:cs typeface="ＭＳ Ｐゴシック" charset="0"/>
              </a:defRPr>
            </a:lvl2pPr>
            <a:lvl3pPr>
              <a:tabLst>
                <a:tab pos="387350" algn="l"/>
                <a:tab pos="844550" algn="l"/>
                <a:tab pos="1301750" algn="l"/>
                <a:tab pos="1758950" algn="l"/>
                <a:tab pos="2216150" algn="l"/>
                <a:tab pos="2673350" algn="l"/>
                <a:tab pos="3130550" algn="l"/>
                <a:tab pos="3587750" algn="l"/>
                <a:tab pos="4044950" algn="l"/>
                <a:tab pos="4502150" algn="l"/>
                <a:tab pos="4959350" algn="l"/>
                <a:tab pos="5416550" algn="l"/>
                <a:tab pos="5873750" algn="l"/>
                <a:tab pos="6330950" algn="l"/>
                <a:tab pos="6788150" algn="l"/>
                <a:tab pos="7245350" algn="l"/>
                <a:tab pos="7702550" algn="l"/>
                <a:tab pos="8159750" algn="l"/>
                <a:tab pos="8616950" algn="l"/>
                <a:tab pos="9074150" algn="l"/>
                <a:tab pos="9531350" algn="l"/>
              </a:tabLst>
              <a:defRPr sz="2400">
                <a:solidFill>
                  <a:srgbClr val="000000"/>
                </a:solidFill>
                <a:latin typeface="Calibri" charset="0"/>
                <a:ea typeface="ＭＳ Ｐゴシック" charset="0"/>
                <a:cs typeface="ＭＳ Ｐゴシック" charset="0"/>
              </a:defRPr>
            </a:lvl3pPr>
            <a:lvl4pPr>
              <a:tabLst>
                <a:tab pos="387350" algn="l"/>
                <a:tab pos="844550" algn="l"/>
                <a:tab pos="1301750" algn="l"/>
                <a:tab pos="1758950" algn="l"/>
                <a:tab pos="2216150" algn="l"/>
                <a:tab pos="2673350" algn="l"/>
                <a:tab pos="3130550" algn="l"/>
                <a:tab pos="3587750" algn="l"/>
                <a:tab pos="4044950" algn="l"/>
                <a:tab pos="4502150" algn="l"/>
                <a:tab pos="4959350" algn="l"/>
                <a:tab pos="5416550" algn="l"/>
                <a:tab pos="5873750" algn="l"/>
                <a:tab pos="6330950" algn="l"/>
                <a:tab pos="6788150" algn="l"/>
                <a:tab pos="7245350" algn="l"/>
                <a:tab pos="7702550" algn="l"/>
                <a:tab pos="8159750" algn="l"/>
                <a:tab pos="8616950" algn="l"/>
                <a:tab pos="9074150" algn="l"/>
                <a:tab pos="9531350" algn="l"/>
              </a:tabLst>
              <a:defRPr sz="2400">
                <a:solidFill>
                  <a:srgbClr val="000000"/>
                </a:solidFill>
                <a:latin typeface="Calibri" charset="0"/>
                <a:ea typeface="ＭＳ Ｐゴシック" charset="0"/>
                <a:cs typeface="ＭＳ Ｐゴシック" charset="0"/>
              </a:defRPr>
            </a:lvl4pPr>
            <a:lvl5pPr>
              <a:tabLst>
                <a:tab pos="387350" algn="l"/>
                <a:tab pos="844550" algn="l"/>
                <a:tab pos="1301750" algn="l"/>
                <a:tab pos="1758950" algn="l"/>
                <a:tab pos="2216150" algn="l"/>
                <a:tab pos="2673350" algn="l"/>
                <a:tab pos="3130550" algn="l"/>
                <a:tab pos="3587750" algn="l"/>
                <a:tab pos="4044950" algn="l"/>
                <a:tab pos="4502150" algn="l"/>
                <a:tab pos="4959350" algn="l"/>
                <a:tab pos="5416550" algn="l"/>
                <a:tab pos="5873750" algn="l"/>
                <a:tab pos="6330950" algn="l"/>
                <a:tab pos="6788150" algn="l"/>
                <a:tab pos="7245350" algn="l"/>
                <a:tab pos="7702550" algn="l"/>
                <a:tab pos="8159750" algn="l"/>
                <a:tab pos="8616950" algn="l"/>
                <a:tab pos="9074150" algn="l"/>
                <a:tab pos="953135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387350" algn="l"/>
                <a:tab pos="844550" algn="l"/>
                <a:tab pos="1301750" algn="l"/>
                <a:tab pos="1758950" algn="l"/>
                <a:tab pos="2216150" algn="l"/>
                <a:tab pos="2673350" algn="l"/>
                <a:tab pos="3130550" algn="l"/>
                <a:tab pos="3587750" algn="l"/>
                <a:tab pos="4044950" algn="l"/>
                <a:tab pos="4502150" algn="l"/>
                <a:tab pos="4959350" algn="l"/>
                <a:tab pos="5416550" algn="l"/>
                <a:tab pos="5873750" algn="l"/>
                <a:tab pos="6330950" algn="l"/>
                <a:tab pos="6788150" algn="l"/>
                <a:tab pos="7245350" algn="l"/>
                <a:tab pos="7702550" algn="l"/>
                <a:tab pos="8159750" algn="l"/>
                <a:tab pos="8616950" algn="l"/>
                <a:tab pos="9074150" algn="l"/>
                <a:tab pos="953135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387350" algn="l"/>
                <a:tab pos="844550" algn="l"/>
                <a:tab pos="1301750" algn="l"/>
                <a:tab pos="1758950" algn="l"/>
                <a:tab pos="2216150" algn="l"/>
                <a:tab pos="2673350" algn="l"/>
                <a:tab pos="3130550" algn="l"/>
                <a:tab pos="3587750" algn="l"/>
                <a:tab pos="4044950" algn="l"/>
                <a:tab pos="4502150" algn="l"/>
                <a:tab pos="4959350" algn="l"/>
                <a:tab pos="5416550" algn="l"/>
                <a:tab pos="5873750" algn="l"/>
                <a:tab pos="6330950" algn="l"/>
                <a:tab pos="6788150" algn="l"/>
                <a:tab pos="7245350" algn="l"/>
                <a:tab pos="7702550" algn="l"/>
                <a:tab pos="8159750" algn="l"/>
                <a:tab pos="8616950" algn="l"/>
                <a:tab pos="9074150" algn="l"/>
                <a:tab pos="953135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387350" algn="l"/>
                <a:tab pos="844550" algn="l"/>
                <a:tab pos="1301750" algn="l"/>
                <a:tab pos="1758950" algn="l"/>
                <a:tab pos="2216150" algn="l"/>
                <a:tab pos="2673350" algn="l"/>
                <a:tab pos="3130550" algn="l"/>
                <a:tab pos="3587750" algn="l"/>
                <a:tab pos="4044950" algn="l"/>
                <a:tab pos="4502150" algn="l"/>
                <a:tab pos="4959350" algn="l"/>
                <a:tab pos="5416550" algn="l"/>
                <a:tab pos="5873750" algn="l"/>
                <a:tab pos="6330950" algn="l"/>
                <a:tab pos="6788150" algn="l"/>
                <a:tab pos="7245350" algn="l"/>
                <a:tab pos="7702550" algn="l"/>
                <a:tab pos="8159750" algn="l"/>
                <a:tab pos="8616950" algn="l"/>
                <a:tab pos="9074150" algn="l"/>
                <a:tab pos="953135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387350" algn="l"/>
                <a:tab pos="844550" algn="l"/>
                <a:tab pos="1301750" algn="l"/>
                <a:tab pos="1758950" algn="l"/>
                <a:tab pos="2216150" algn="l"/>
                <a:tab pos="2673350" algn="l"/>
                <a:tab pos="3130550" algn="l"/>
                <a:tab pos="3587750" algn="l"/>
                <a:tab pos="4044950" algn="l"/>
                <a:tab pos="4502150" algn="l"/>
                <a:tab pos="4959350" algn="l"/>
                <a:tab pos="5416550" algn="l"/>
                <a:tab pos="5873750" algn="l"/>
                <a:tab pos="6330950" algn="l"/>
                <a:tab pos="6788150" algn="l"/>
                <a:tab pos="7245350" algn="l"/>
                <a:tab pos="7702550" algn="l"/>
                <a:tab pos="8159750" algn="l"/>
                <a:tab pos="8616950" algn="l"/>
                <a:tab pos="9074150" algn="l"/>
                <a:tab pos="9531350" algn="l"/>
              </a:tabLst>
              <a:defRPr sz="2400">
                <a:solidFill>
                  <a:srgbClr val="000000"/>
                </a:solidFill>
                <a:latin typeface="Calibri" charset="0"/>
                <a:ea typeface="ＭＳ Ｐゴシック" charset="0"/>
                <a:cs typeface="ＭＳ Ｐゴシック" charset="0"/>
              </a:defRPr>
            </a:lvl9pPr>
          </a:lstStyle>
          <a:p>
            <a:pPr>
              <a:spcBef>
                <a:spcPts val="600"/>
              </a:spcBef>
              <a:buClr>
                <a:srgbClr val="FFFFFF"/>
              </a:buClr>
              <a:buSzPct val="62000"/>
              <a:buFont typeface="Times New Roman" charset="0"/>
              <a:buBlip>
                <a:blip r:embed="rId3"/>
              </a:buBlip>
            </a:pPr>
            <a:r>
              <a:rPr lang="en-US" dirty="0"/>
              <a:t>Most widely used marker </a:t>
            </a:r>
            <a:r>
              <a:rPr lang="en-US" dirty="0" smtClean="0"/>
              <a:t>gene for bacteria</a:t>
            </a:r>
            <a:endParaRPr lang="en-US" dirty="0"/>
          </a:p>
          <a:p>
            <a:pPr>
              <a:spcBef>
                <a:spcPts val="600"/>
              </a:spcBef>
              <a:buClr>
                <a:srgbClr val="FFFFFF"/>
              </a:buClr>
              <a:buSzPct val="62000"/>
              <a:buFont typeface="Times New Roman" charset="0"/>
              <a:buBlip>
                <a:blip r:embed="rId3"/>
              </a:buBlip>
            </a:pPr>
            <a:r>
              <a:rPr lang="en-US" dirty="0"/>
              <a:t>Has both highly conserved regions and highly variable regions</a:t>
            </a:r>
          </a:p>
        </p:txBody>
      </p:sp>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43025" y="3348038"/>
            <a:ext cx="6429375" cy="31781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grpSp>
        <p:nvGrpSpPr>
          <p:cNvPr id="15364" name="Group 4"/>
          <p:cNvGrpSpPr>
            <a:grpSpLocks/>
          </p:cNvGrpSpPr>
          <p:nvPr/>
        </p:nvGrpSpPr>
        <p:grpSpPr bwMode="auto">
          <a:xfrm>
            <a:off x="2514600" y="2819400"/>
            <a:ext cx="5178425" cy="554038"/>
            <a:chOff x="1584" y="1776"/>
            <a:chExt cx="3262" cy="349"/>
          </a:xfrm>
        </p:grpSpPr>
        <p:pic>
          <p:nvPicPr>
            <p:cNvPr id="1536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4" y="1824"/>
              <a:ext cx="3262" cy="286"/>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15366" name="Rectangle 6"/>
            <p:cNvSpPr>
              <a:spLocks noChangeArrowheads="1"/>
            </p:cNvSpPr>
            <p:nvPr/>
          </p:nvSpPr>
          <p:spPr bwMode="auto">
            <a:xfrm>
              <a:off x="2208" y="1776"/>
              <a:ext cx="46" cy="195"/>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67" name="Rectangle 7"/>
            <p:cNvSpPr>
              <a:spLocks noChangeArrowheads="1"/>
            </p:cNvSpPr>
            <p:nvPr/>
          </p:nvSpPr>
          <p:spPr bwMode="auto">
            <a:xfrm>
              <a:off x="2256" y="1983"/>
              <a:ext cx="46" cy="142"/>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68" name="Rectangle 8"/>
            <p:cNvSpPr>
              <a:spLocks noChangeArrowheads="1"/>
            </p:cNvSpPr>
            <p:nvPr/>
          </p:nvSpPr>
          <p:spPr bwMode="auto">
            <a:xfrm>
              <a:off x="2625" y="1776"/>
              <a:ext cx="46" cy="195"/>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69" name="Rectangle 9"/>
            <p:cNvSpPr>
              <a:spLocks noChangeArrowheads="1"/>
            </p:cNvSpPr>
            <p:nvPr/>
          </p:nvSpPr>
          <p:spPr bwMode="auto">
            <a:xfrm>
              <a:off x="2668" y="1983"/>
              <a:ext cx="46" cy="142"/>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70" name="Rectangle 10"/>
            <p:cNvSpPr>
              <a:spLocks noChangeArrowheads="1"/>
            </p:cNvSpPr>
            <p:nvPr/>
          </p:nvSpPr>
          <p:spPr bwMode="auto">
            <a:xfrm>
              <a:off x="3652" y="1776"/>
              <a:ext cx="46" cy="195"/>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71" name="Rectangle 11"/>
            <p:cNvSpPr>
              <a:spLocks noChangeArrowheads="1"/>
            </p:cNvSpPr>
            <p:nvPr/>
          </p:nvSpPr>
          <p:spPr bwMode="auto">
            <a:xfrm>
              <a:off x="3552" y="1978"/>
              <a:ext cx="46" cy="142"/>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5372" name="Rectangle 12"/>
            <p:cNvSpPr>
              <a:spLocks noChangeArrowheads="1"/>
            </p:cNvSpPr>
            <p:nvPr/>
          </p:nvSpPr>
          <p:spPr bwMode="auto">
            <a:xfrm>
              <a:off x="4128" y="1776"/>
              <a:ext cx="46" cy="195"/>
            </a:xfrm>
            <a:prstGeom prst="rect">
              <a:avLst/>
            </a:prstGeom>
            <a:solidFill>
              <a:srgbClr val="FFFFFF"/>
            </a:solidFill>
            <a:ln>
              <a:noFill/>
            </a:ln>
            <a:effectLst/>
            <a:extLs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15373" name="Text Box 13"/>
          <p:cNvSpPr txBox="1">
            <a:spLocks noChangeArrowheads="1"/>
          </p:cNvSpPr>
          <p:nvPr/>
        </p:nvSpPr>
        <p:spPr bwMode="auto">
          <a:xfrm>
            <a:off x="7599363" y="2743200"/>
            <a:ext cx="1243012"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t>16s rRNA</a:t>
            </a:r>
          </a:p>
        </p:txBody>
      </p:sp>
      <p:sp>
        <p:nvSpPr>
          <p:cNvPr id="15" name="Title 1"/>
          <p:cNvSpPr txBox="1">
            <a:spLocks/>
          </p:cNvSpPr>
          <p:nvPr/>
        </p:nvSpPr>
        <p:spPr>
          <a:xfrm>
            <a:off x="457200" y="128588"/>
            <a:ext cx="8226425" cy="14335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16s for Taxonomic Assignment</a:t>
            </a:r>
            <a:endParaRPr lang="en-US" dirty="0"/>
          </a:p>
        </p:txBody>
      </p:sp>
    </p:spTree>
    <p:extLst>
      <p:ext uri="{BB962C8B-B14F-4D97-AF65-F5344CB8AC3E}">
        <p14:creationId xmlns:p14="http://schemas.microsoft.com/office/powerpoint/2010/main" val="4015556027"/>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Line 1"/>
          <p:cNvSpPr>
            <a:spLocks noChangeShapeType="1"/>
          </p:cNvSpPr>
          <p:nvPr/>
        </p:nvSpPr>
        <p:spPr bwMode="auto">
          <a:xfrm>
            <a:off x="1433513" y="3419475"/>
            <a:ext cx="166528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06" name="Line 2"/>
          <p:cNvSpPr>
            <a:spLocks noChangeShapeType="1"/>
          </p:cNvSpPr>
          <p:nvPr/>
        </p:nvSpPr>
        <p:spPr bwMode="auto">
          <a:xfrm>
            <a:off x="2028825" y="3521075"/>
            <a:ext cx="1069975"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07" name="Line 3"/>
          <p:cNvSpPr>
            <a:spLocks noChangeShapeType="1"/>
          </p:cNvSpPr>
          <p:nvPr/>
        </p:nvSpPr>
        <p:spPr bwMode="auto">
          <a:xfrm>
            <a:off x="1433513" y="36226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08" name="Line 4"/>
          <p:cNvSpPr>
            <a:spLocks noChangeShapeType="1"/>
          </p:cNvSpPr>
          <p:nvPr/>
        </p:nvSpPr>
        <p:spPr bwMode="auto">
          <a:xfrm>
            <a:off x="1830388" y="37242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09" name="Line 5"/>
          <p:cNvSpPr>
            <a:spLocks noChangeShapeType="1"/>
          </p:cNvSpPr>
          <p:nvPr/>
        </p:nvSpPr>
        <p:spPr bwMode="auto">
          <a:xfrm>
            <a:off x="1711325" y="38258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0" name="Line 6"/>
          <p:cNvSpPr>
            <a:spLocks noChangeShapeType="1"/>
          </p:cNvSpPr>
          <p:nvPr/>
        </p:nvSpPr>
        <p:spPr bwMode="auto">
          <a:xfrm>
            <a:off x="1711325" y="39274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1" name="Line 7"/>
          <p:cNvSpPr>
            <a:spLocks noChangeShapeType="1"/>
          </p:cNvSpPr>
          <p:nvPr/>
        </p:nvSpPr>
        <p:spPr bwMode="auto">
          <a:xfrm>
            <a:off x="1711325" y="40290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2" name="Line 8"/>
          <p:cNvSpPr>
            <a:spLocks noChangeShapeType="1"/>
          </p:cNvSpPr>
          <p:nvPr/>
        </p:nvSpPr>
        <p:spPr bwMode="auto">
          <a:xfrm>
            <a:off x="1433513" y="4143375"/>
            <a:ext cx="1665287"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3" name="Line 9"/>
          <p:cNvSpPr>
            <a:spLocks noChangeShapeType="1"/>
          </p:cNvSpPr>
          <p:nvPr/>
        </p:nvSpPr>
        <p:spPr bwMode="auto">
          <a:xfrm>
            <a:off x="2028825" y="4249738"/>
            <a:ext cx="1069975" cy="1587"/>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4" name="Line 10"/>
          <p:cNvSpPr>
            <a:spLocks noChangeShapeType="1"/>
          </p:cNvSpPr>
          <p:nvPr/>
        </p:nvSpPr>
        <p:spPr bwMode="auto">
          <a:xfrm>
            <a:off x="1433513" y="4356100"/>
            <a:ext cx="1268412"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5" name="Line 11"/>
          <p:cNvSpPr>
            <a:spLocks noChangeShapeType="1"/>
          </p:cNvSpPr>
          <p:nvPr/>
        </p:nvSpPr>
        <p:spPr bwMode="auto">
          <a:xfrm>
            <a:off x="1433513" y="2390775"/>
            <a:ext cx="1665287"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6" name="Line 12"/>
          <p:cNvSpPr>
            <a:spLocks noChangeShapeType="1"/>
          </p:cNvSpPr>
          <p:nvPr/>
        </p:nvSpPr>
        <p:spPr bwMode="auto">
          <a:xfrm>
            <a:off x="2028825" y="2484438"/>
            <a:ext cx="1069975"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7" name="Line 13"/>
          <p:cNvSpPr>
            <a:spLocks noChangeShapeType="1"/>
          </p:cNvSpPr>
          <p:nvPr/>
        </p:nvSpPr>
        <p:spPr bwMode="auto">
          <a:xfrm>
            <a:off x="1433513" y="2578100"/>
            <a:ext cx="1268412"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8" name="Line 14"/>
          <p:cNvSpPr>
            <a:spLocks noChangeShapeType="1"/>
          </p:cNvSpPr>
          <p:nvPr/>
        </p:nvSpPr>
        <p:spPr bwMode="auto">
          <a:xfrm>
            <a:off x="1830388" y="2671763"/>
            <a:ext cx="1268412"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19" name="Line 15"/>
          <p:cNvSpPr>
            <a:spLocks noChangeShapeType="1"/>
          </p:cNvSpPr>
          <p:nvPr/>
        </p:nvSpPr>
        <p:spPr bwMode="auto">
          <a:xfrm>
            <a:off x="1711325" y="2765425"/>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0" name="Line 16"/>
          <p:cNvSpPr>
            <a:spLocks noChangeShapeType="1"/>
          </p:cNvSpPr>
          <p:nvPr/>
        </p:nvSpPr>
        <p:spPr bwMode="auto">
          <a:xfrm>
            <a:off x="1711325" y="285908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1" name="Line 17"/>
          <p:cNvSpPr>
            <a:spLocks noChangeShapeType="1"/>
          </p:cNvSpPr>
          <p:nvPr/>
        </p:nvSpPr>
        <p:spPr bwMode="auto">
          <a:xfrm>
            <a:off x="1711325" y="295433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2" name="Line 18"/>
          <p:cNvSpPr>
            <a:spLocks noChangeShapeType="1"/>
          </p:cNvSpPr>
          <p:nvPr/>
        </p:nvSpPr>
        <p:spPr bwMode="auto">
          <a:xfrm>
            <a:off x="1473200" y="3048000"/>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3" name="Line 19"/>
          <p:cNvSpPr>
            <a:spLocks noChangeShapeType="1"/>
          </p:cNvSpPr>
          <p:nvPr/>
        </p:nvSpPr>
        <p:spPr bwMode="auto">
          <a:xfrm>
            <a:off x="1512888" y="3141663"/>
            <a:ext cx="166528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4" name="Line 20"/>
          <p:cNvSpPr>
            <a:spLocks noChangeShapeType="1"/>
          </p:cNvSpPr>
          <p:nvPr/>
        </p:nvSpPr>
        <p:spPr bwMode="auto">
          <a:xfrm>
            <a:off x="2108200" y="3235325"/>
            <a:ext cx="1069975"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5" name="Line 21"/>
          <p:cNvSpPr>
            <a:spLocks noChangeShapeType="1"/>
          </p:cNvSpPr>
          <p:nvPr/>
        </p:nvSpPr>
        <p:spPr bwMode="auto">
          <a:xfrm>
            <a:off x="1512888" y="3328988"/>
            <a:ext cx="150653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6" name="Line 22"/>
          <p:cNvSpPr>
            <a:spLocks noChangeShapeType="1"/>
          </p:cNvSpPr>
          <p:nvPr/>
        </p:nvSpPr>
        <p:spPr bwMode="auto">
          <a:xfrm>
            <a:off x="5853113" y="3124200"/>
            <a:ext cx="166528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7" name="Line 23"/>
          <p:cNvSpPr>
            <a:spLocks noChangeShapeType="1"/>
          </p:cNvSpPr>
          <p:nvPr/>
        </p:nvSpPr>
        <p:spPr bwMode="auto">
          <a:xfrm>
            <a:off x="6448425" y="3225800"/>
            <a:ext cx="1069975"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8" name="Line 24"/>
          <p:cNvSpPr>
            <a:spLocks noChangeShapeType="1"/>
          </p:cNvSpPr>
          <p:nvPr/>
        </p:nvSpPr>
        <p:spPr bwMode="auto">
          <a:xfrm>
            <a:off x="5853113" y="3327400"/>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29" name="Line 25"/>
          <p:cNvSpPr>
            <a:spLocks noChangeShapeType="1"/>
          </p:cNvSpPr>
          <p:nvPr/>
        </p:nvSpPr>
        <p:spPr bwMode="auto">
          <a:xfrm>
            <a:off x="6249988" y="3429000"/>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0" name="Line 26"/>
          <p:cNvSpPr>
            <a:spLocks noChangeShapeType="1"/>
          </p:cNvSpPr>
          <p:nvPr/>
        </p:nvSpPr>
        <p:spPr bwMode="auto">
          <a:xfrm>
            <a:off x="6130925" y="3530600"/>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1" name="Line 27"/>
          <p:cNvSpPr>
            <a:spLocks noChangeShapeType="1"/>
          </p:cNvSpPr>
          <p:nvPr/>
        </p:nvSpPr>
        <p:spPr bwMode="auto">
          <a:xfrm>
            <a:off x="6130925" y="3632200"/>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2" name="Line 28"/>
          <p:cNvSpPr>
            <a:spLocks noChangeShapeType="1"/>
          </p:cNvSpPr>
          <p:nvPr/>
        </p:nvSpPr>
        <p:spPr bwMode="auto">
          <a:xfrm>
            <a:off x="6130925" y="3733800"/>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3" name="Line 29"/>
          <p:cNvSpPr>
            <a:spLocks noChangeShapeType="1"/>
          </p:cNvSpPr>
          <p:nvPr/>
        </p:nvSpPr>
        <p:spPr bwMode="auto">
          <a:xfrm>
            <a:off x="5853113" y="3863975"/>
            <a:ext cx="1665287"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4" name="Line 30"/>
          <p:cNvSpPr>
            <a:spLocks noChangeShapeType="1"/>
          </p:cNvSpPr>
          <p:nvPr/>
        </p:nvSpPr>
        <p:spPr bwMode="auto">
          <a:xfrm>
            <a:off x="6448425" y="3970338"/>
            <a:ext cx="1069975" cy="1587"/>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5" name="Line 31"/>
          <p:cNvSpPr>
            <a:spLocks noChangeShapeType="1"/>
          </p:cNvSpPr>
          <p:nvPr/>
        </p:nvSpPr>
        <p:spPr bwMode="auto">
          <a:xfrm>
            <a:off x="5853113" y="4076700"/>
            <a:ext cx="1268412"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6" name="Line 32"/>
          <p:cNvSpPr>
            <a:spLocks noChangeShapeType="1"/>
          </p:cNvSpPr>
          <p:nvPr/>
        </p:nvSpPr>
        <p:spPr bwMode="auto">
          <a:xfrm>
            <a:off x="5853113" y="2366963"/>
            <a:ext cx="166528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7" name="Line 33"/>
          <p:cNvSpPr>
            <a:spLocks noChangeShapeType="1"/>
          </p:cNvSpPr>
          <p:nvPr/>
        </p:nvSpPr>
        <p:spPr bwMode="auto">
          <a:xfrm>
            <a:off x="6448425" y="2460625"/>
            <a:ext cx="1069975"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8" name="Line 34"/>
          <p:cNvSpPr>
            <a:spLocks noChangeShapeType="1"/>
          </p:cNvSpPr>
          <p:nvPr/>
        </p:nvSpPr>
        <p:spPr bwMode="auto">
          <a:xfrm>
            <a:off x="5853113" y="2554288"/>
            <a:ext cx="1268412"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39" name="Line 35"/>
          <p:cNvSpPr>
            <a:spLocks noChangeShapeType="1"/>
          </p:cNvSpPr>
          <p:nvPr/>
        </p:nvSpPr>
        <p:spPr bwMode="auto">
          <a:xfrm>
            <a:off x="6249988" y="2647950"/>
            <a:ext cx="1268412"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0" name="Line 36"/>
          <p:cNvSpPr>
            <a:spLocks noChangeShapeType="1"/>
          </p:cNvSpPr>
          <p:nvPr/>
        </p:nvSpPr>
        <p:spPr bwMode="auto">
          <a:xfrm>
            <a:off x="6130925" y="2741613"/>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1" name="Line 37"/>
          <p:cNvSpPr>
            <a:spLocks noChangeShapeType="1"/>
          </p:cNvSpPr>
          <p:nvPr/>
        </p:nvSpPr>
        <p:spPr bwMode="auto">
          <a:xfrm>
            <a:off x="6130925" y="2835275"/>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2" name="Line 38"/>
          <p:cNvSpPr>
            <a:spLocks noChangeShapeType="1"/>
          </p:cNvSpPr>
          <p:nvPr/>
        </p:nvSpPr>
        <p:spPr bwMode="auto">
          <a:xfrm>
            <a:off x="6130925" y="292893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3" name="Line 39"/>
          <p:cNvSpPr>
            <a:spLocks noChangeShapeType="1"/>
          </p:cNvSpPr>
          <p:nvPr/>
        </p:nvSpPr>
        <p:spPr bwMode="auto">
          <a:xfrm>
            <a:off x="5892800" y="3022600"/>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4" name="Line 40"/>
          <p:cNvSpPr>
            <a:spLocks noChangeShapeType="1"/>
          </p:cNvSpPr>
          <p:nvPr/>
        </p:nvSpPr>
        <p:spPr bwMode="auto">
          <a:xfrm>
            <a:off x="6005513" y="4168775"/>
            <a:ext cx="1665287"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5" name="Line 41"/>
          <p:cNvSpPr>
            <a:spLocks noChangeShapeType="1"/>
          </p:cNvSpPr>
          <p:nvPr/>
        </p:nvSpPr>
        <p:spPr bwMode="auto">
          <a:xfrm>
            <a:off x="6600825" y="4275138"/>
            <a:ext cx="1069975" cy="1587"/>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6" name="Line 42"/>
          <p:cNvSpPr>
            <a:spLocks noChangeShapeType="1"/>
          </p:cNvSpPr>
          <p:nvPr/>
        </p:nvSpPr>
        <p:spPr bwMode="auto">
          <a:xfrm>
            <a:off x="6005513" y="4381500"/>
            <a:ext cx="1268412"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7" name="Line 43"/>
          <p:cNvSpPr>
            <a:spLocks noChangeShapeType="1"/>
          </p:cNvSpPr>
          <p:nvPr/>
        </p:nvSpPr>
        <p:spPr bwMode="auto">
          <a:xfrm>
            <a:off x="5943600" y="4473575"/>
            <a:ext cx="1665288"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8" name="Line 44"/>
          <p:cNvSpPr>
            <a:spLocks noChangeShapeType="1"/>
          </p:cNvSpPr>
          <p:nvPr/>
        </p:nvSpPr>
        <p:spPr bwMode="auto">
          <a:xfrm>
            <a:off x="5943600" y="4572000"/>
            <a:ext cx="1270000"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49" name="Line 45"/>
          <p:cNvSpPr>
            <a:spLocks noChangeShapeType="1"/>
          </p:cNvSpPr>
          <p:nvPr/>
        </p:nvSpPr>
        <p:spPr bwMode="auto">
          <a:xfrm>
            <a:off x="5943600" y="4686300"/>
            <a:ext cx="1665288"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50" name="Line 46"/>
          <p:cNvSpPr>
            <a:spLocks noChangeShapeType="1"/>
          </p:cNvSpPr>
          <p:nvPr/>
        </p:nvSpPr>
        <p:spPr bwMode="auto">
          <a:xfrm>
            <a:off x="5943600" y="4787900"/>
            <a:ext cx="1665288"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51" name="Line 47"/>
          <p:cNvSpPr>
            <a:spLocks noChangeShapeType="1"/>
          </p:cNvSpPr>
          <p:nvPr/>
        </p:nvSpPr>
        <p:spPr bwMode="auto">
          <a:xfrm>
            <a:off x="1433513" y="4460875"/>
            <a:ext cx="1665287"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52" name="Line 48"/>
          <p:cNvSpPr>
            <a:spLocks noChangeShapeType="1"/>
          </p:cNvSpPr>
          <p:nvPr/>
        </p:nvSpPr>
        <p:spPr bwMode="auto">
          <a:xfrm>
            <a:off x="2028825" y="4567238"/>
            <a:ext cx="1069975" cy="1587"/>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53" name="Line 49"/>
          <p:cNvSpPr>
            <a:spLocks noChangeShapeType="1"/>
          </p:cNvSpPr>
          <p:nvPr/>
        </p:nvSpPr>
        <p:spPr bwMode="auto">
          <a:xfrm>
            <a:off x="1433513" y="4673600"/>
            <a:ext cx="1268412"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1554" name="Text Box 50"/>
          <p:cNvSpPr txBox="1">
            <a:spLocks noChangeArrowheads="1"/>
          </p:cNvSpPr>
          <p:nvPr/>
        </p:nvSpPr>
        <p:spPr bwMode="auto">
          <a:xfrm>
            <a:off x="1416050" y="1752600"/>
            <a:ext cx="17716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1</a:t>
            </a:r>
          </a:p>
        </p:txBody>
      </p:sp>
      <p:sp>
        <p:nvSpPr>
          <p:cNvPr id="21555" name="Text Box 51"/>
          <p:cNvSpPr txBox="1">
            <a:spLocks noChangeArrowheads="1"/>
          </p:cNvSpPr>
          <p:nvPr/>
        </p:nvSpPr>
        <p:spPr bwMode="auto">
          <a:xfrm>
            <a:off x="5870575" y="1765300"/>
            <a:ext cx="17716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2</a:t>
            </a:r>
          </a:p>
        </p:txBody>
      </p:sp>
      <p:sp>
        <p:nvSpPr>
          <p:cNvPr id="6" name="Title 5"/>
          <p:cNvSpPr>
            <a:spLocks noGrp="1"/>
          </p:cNvSpPr>
          <p:nvPr>
            <p:ph type="title"/>
          </p:nvPr>
        </p:nvSpPr>
        <p:spPr/>
        <p:txBody>
          <a:bodyPr/>
          <a:lstStyle/>
          <a:p>
            <a:r>
              <a:rPr lang="en-US" dirty="0" smtClean="0"/>
              <a:t>Multiple Sequence Alignment</a:t>
            </a:r>
            <a:endParaRPr lang="en-US" dirty="0"/>
          </a:p>
        </p:txBody>
      </p:sp>
      <p:sp>
        <p:nvSpPr>
          <p:cNvPr id="7" name="TextBox 6"/>
          <p:cNvSpPr txBox="1"/>
          <p:nvPr/>
        </p:nvSpPr>
        <p:spPr>
          <a:xfrm>
            <a:off x="1711325" y="5646100"/>
            <a:ext cx="5988952" cy="369332"/>
          </a:xfrm>
          <a:prstGeom prst="rect">
            <a:avLst/>
          </a:prstGeom>
          <a:noFill/>
        </p:spPr>
        <p:txBody>
          <a:bodyPr wrap="none" rtlCol="0">
            <a:spAutoFit/>
          </a:bodyPr>
          <a:lstStyle/>
          <a:p>
            <a:r>
              <a:rPr lang="en-US" dirty="0" smtClean="0"/>
              <a:t>First step is to align all of your sequences together per sample</a:t>
            </a:r>
            <a:endParaRPr lang="en-US" dirty="0"/>
          </a:p>
        </p:txBody>
      </p:sp>
    </p:spTree>
    <p:extLst>
      <p:ext uri="{BB962C8B-B14F-4D97-AF65-F5344CB8AC3E}">
        <p14:creationId xmlns:p14="http://schemas.microsoft.com/office/powerpoint/2010/main" val="218166380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Line 1"/>
          <p:cNvSpPr>
            <a:spLocks noChangeShapeType="1"/>
          </p:cNvSpPr>
          <p:nvPr/>
        </p:nvSpPr>
        <p:spPr bwMode="auto">
          <a:xfrm>
            <a:off x="1433513" y="3419475"/>
            <a:ext cx="1665287"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54" name="Line 2"/>
          <p:cNvSpPr>
            <a:spLocks noChangeShapeType="1"/>
          </p:cNvSpPr>
          <p:nvPr/>
        </p:nvSpPr>
        <p:spPr bwMode="auto">
          <a:xfrm>
            <a:off x="2028825" y="3521075"/>
            <a:ext cx="1069975"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55" name="Line 3"/>
          <p:cNvSpPr>
            <a:spLocks noChangeShapeType="1"/>
          </p:cNvSpPr>
          <p:nvPr/>
        </p:nvSpPr>
        <p:spPr bwMode="auto">
          <a:xfrm>
            <a:off x="1433513" y="3622675"/>
            <a:ext cx="1268412"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56" name="Line 4"/>
          <p:cNvSpPr>
            <a:spLocks noChangeShapeType="1"/>
          </p:cNvSpPr>
          <p:nvPr/>
        </p:nvSpPr>
        <p:spPr bwMode="auto">
          <a:xfrm>
            <a:off x="1830388" y="3724275"/>
            <a:ext cx="1268412"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57" name="Line 5"/>
          <p:cNvSpPr>
            <a:spLocks noChangeShapeType="1"/>
          </p:cNvSpPr>
          <p:nvPr/>
        </p:nvSpPr>
        <p:spPr bwMode="auto">
          <a:xfrm>
            <a:off x="1711325" y="3825875"/>
            <a:ext cx="1506538"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58" name="Line 6"/>
          <p:cNvSpPr>
            <a:spLocks noChangeShapeType="1"/>
          </p:cNvSpPr>
          <p:nvPr/>
        </p:nvSpPr>
        <p:spPr bwMode="auto">
          <a:xfrm>
            <a:off x="1711325" y="3927475"/>
            <a:ext cx="1506538"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59" name="Line 7"/>
          <p:cNvSpPr>
            <a:spLocks noChangeShapeType="1"/>
          </p:cNvSpPr>
          <p:nvPr/>
        </p:nvSpPr>
        <p:spPr bwMode="auto">
          <a:xfrm>
            <a:off x="1711325" y="4029075"/>
            <a:ext cx="1506538"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0" name="Line 8"/>
          <p:cNvSpPr>
            <a:spLocks noChangeShapeType="1"/>
          </p:cNvSpPr>
          <p:nvPr/>
        </p:nvSpPr>
        <p:spPr bwMode="auto">
          <a:xfrm>
            <a:off x="1433513" y="4143375"/>
            <a:ext cx="1665287"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1" name="Line 9"/>
          <p:cNvSpPr>
            <a:spLocks noChangeShapeType="1"/>
          </p:cNvSpPr>
          <p:nvPr/>
        </p:nvSpPr>
        <p:spPr bwMode="auto">
          <a:xfrm>
            <a:off x="2028825" y="4249738"/>
            <a:ext cx="1069975" cy="1587"/>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2" name="Line 10"/>
          <p:cNvSpPr>
            <a:spLocks noChangeShapeType="1"/>
          </p:cNvSpPr>
          <p:nvPr/>
        </p:nvSpPr>
        <p:spPr bwMode="auto">
          <a:xfrm>
            <a:off x="1433513" y="4356100"/>
            <a:ext cx="1268412"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3" name="Line 11"/>
          <p:cNvSpPr>
            <a:spLocks noChangeShapeType="1"/>
          </p:cNvSpPr>
          <p:nvPr/>
        </p:nvSpPr>
        <p:spPr bwMode="auto">
          <a:xfrm>
            <a:off x="1433513" y="2390775"/>
            <a:ext cx="1665287"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4" name="Line 12"/>
          <p:cNvSpPr>
            <a:spLocks noChangeShapeType="1"/>
          </p:cNvSpPr>
          <p:nvPr/>
        </p:nvSpPr>
        <p:spPr bwMode="auto">
          <a:xfrm>
            <a:off x="2028825" y="2484438"/>
            <a:ext cx="1069975" cy="1587"/>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5" name="Line 13"/>
          <p:cNvSpPr>
            <a:spLocks noChangeShapeType="1"/>
          </p:cNvSpPr>
          <p:nvPr/>
        </p:nvSpPr>
        <p:spPr bwMode="auto">
          <a:xfrm>
            <a:off x="1433513" y="2578100"/>
            <a:ext cx="1268412"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6" name="Line 14"/>
          <p:cNvSpPr>
            <a:spLocks noChangeShapeType="1"/>
          </p:cNvSpPr>
          <p:nvPr/>
        </p:nvSpPr>
        <p:spPr bwMode="auto">
          <a:xfrm>
            <a:off x="1830388" y="2671763"/>
            <a:ext cx="1268412" cy="1587"/>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7" name="Line 15"/>
          <p:cNvSpPr>
            <a:spLocks noChangeShapeType="1"/>
          </p:cNvSpPr>
          <p:nvPr/>
        </p:nvSpPr>
        <p:spPr bwMode="auto">
          <a:xfrm>
            <a:off x="1711325" y="2765425"/>
            <a:ext cx="1506538"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8" name="Line 16"/>
          <p:cNvSpPr>
            <a:spLocks noChangeShapeType="1"/>
          </p:cNvSpPr>
          <p:nvPr/>
        </p:nvSpPr>
        <p:spPr bwMode="auto">
          <a:xfrm>
            <a:off x="1711325" y="2859088"/>
            <a:ext cx="1506538" cy="1587"/>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69" name="Line 17"/>
          <p:cNvSpPr>
            <a:spLocks noChangeShapeType="1"/>
          </p:cNvSpPr>
          <p:nvPr/>
        </p:nvSpPr>
        <p:spPr bwMode="auto">
          <a:xfrm>
            <a:off x="1711325" y="2954338"/>
            <a:ext cx="1506538" cy="1587"/>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70" name="Line 18"/>
          <p:cNvSpPr>
            <a:spLocks noChangeShapeType="1"/>
          </p:cNvSpPr>
          <p:nvPr/>
        </p:nvSpPr>
        <p:spPr bwMode="auto">
          <a:xfrm>
            <a:off x="1473200" y="3048000"/>
            <a:ext cx="1506538"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71" name="Line 19"/>
          <p:cNvSpPr>
            <a:spLocks noChangeShapeType="1"/>
          </p:cNvSpPr>
          <p:nvPr/>
        </p:nvSpPr>
        <p:spPr bwMode="auto">
          <a:xfrm>
            <a:off x="1512888" y="3141663"/>
            <a:ext cx="1665287" cy="1587"/>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72" name="Line 20"/>
          <p:cNvSpPr>
            <a:spLocks noChangeShapeType="1"/>
          </p:cNvSpPr>
          <p:nvPr/>
        </p:nvSpPr>
        <p:spPr bwMode="auto">
          <a:xfrm>
            <a:off x="2108200" y="3235325"/>
            <a:ext cx="1069975"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73" name="Line 21"/>
          <p:cNvSpPr>
            <a:spLocks noChangeShapeType="1"/>
          </p:cNvSpPr>
          <p:nvPr/>
        </p:nvSpPr>
        <p:spPr bwMode="auto">
          <a:xfrm>
            <a:off x="1512888" y="3328988"/>
            <a:ext cx="1506537" cy="1587"/>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74" name="Line 22"/>
          <p:cNvSpPr>
            <a:spLocks noChangeShapeType="1"/>
          </p:cNvSpPr>
          <p:nvPr/>
        </p:nvSpPr>
        <p:spPr bwMode="auto">
          <a:xfrm>
            <a:off x="1433513" y="4460875"/>
            <a:ext cx="1665287"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75" name="Line 23"/>
          <p:cNvSpPr>
            <a:spLocks noChangeShapeType="1"/>
          </p:cNvSpPr>
          <p:nvPr/>
        </p:nvSpPr>
        <p:spPr bwMode="auto">
          <a:xfrm>
            <a:off x="2028825" y="4567238"/>
            <a:ext cx="1069975" cy="1587"/>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76" name="Line 24"/>
          <p:cNvSpPr>
            <a:spLocks noChangeShapeType="1"/>
          </p:cNvSpPr>
          <p:nvPr/>
        </p:nvSpPr>
        <p:spPr bwMode="auto">
          <a:xfrm>
            <a:off x="1433513" y="4673600"/>
            <a:ext cx="1268412" cy="1588"/>
          </a:xfrm>
          <a:prstGeom prst="line">
            <a:avLst/>
          </a:prstGeom>
          <a:noFill/>
          <a:ln w="25560" cap="sq">
            <a:solidFill>
              <a:srgbClr val="7F7F7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3578" name="Oval 26"/>
          <p:cNvSpPr>
            <a:spLocks noChangeArrowheads="1"/>
          </p:cNvSpPr>
          <p:nvPr/>
        </p:nvSpPr>
        <p:spPr bwMode="auto">
          <a:xfrm>
            <a:off x="6049963" y="17526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79" name="Oval 27"/>
          <p:cNvSpPr>
            <a:spLocks noChangeArrowheads="1"/>
          </p:cNvSpPr>
          <p:nvPr/>
        </p:nvSpPr>
        <p:spPr bwMode="auto">
          <a:xfrm>
            <a:off x="6088063" y="2125663"/>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80" name="Oval 28"/>
          <p:cNvSpPr>
            <a:spLocks noChangeArrowheads="1"/>
          </p:cNvSpPr>
          <p:nvPr/>
        </p:nvSpPr>
        <p:spPr bwMode="auto">
          <a:xfrm>
            <a:off x="6380163" y="14478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81" name="Oval 29"/>
          <p:cNvSpPr>
            <a:spLocks noChangeArrowheads="1"/>
          </p:cNvSpPr>
          <p:nvPr/>
        </p:nvSpPr>
        <p:spPr bwMode="auto">
          <a:xfrm>
            <a:off x="6583363" y="24384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82" name="Oval 30"/>
          <p:cNvSpPr>
            <a:spLocks noChangeArrowheads="1"/>
          </p:cNvSpPr>
          <p:nvPr/>
        </p:nvSpPr>
        <p:spPr bwMode="auto">
          <a:xfrm>
            <a:off x="6723063" y="17526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83" name="Line 31"/>
          <p:cNvSpPr>
            <a:spLocks noChangeShapeType="1"/>
          </p:cNvSpPr>
          <p:nvPr/>
        </p:nvSpPr>
        <p:spPr bwMode="auto">
          <a:xfrm>
            <a:off x="6245225" y="1947863"/>
            <a:ext cx="371475" cy="523875"/>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84" name="Line 32"/>
          <p:cNvSpPr>
            <a:spLocks noChangeShapeType="1"/>
          </p:cNvSpPr>
          <p:nvPr/>
        </p:nvSpPr>
        <p:spPr bwMode="auto">
          <a:xfrm flipH="1" flipV="1">
            <a:off x="6161088" y="1978025"/>
            <a:ext cx="44450" cy="150813"/>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85" name="Line 33"/>
          <p:cNvSpPr>
            <a:spLocks noChangeShapeType="1"/>
          </p:cNvSpPr>
          <p:nvPr/>
        </p:nvSpPr>
        <p:spPr bwMode="auto">
          <a:xfrm flipV="1">
            <a:off x="6245225" y="1558925"/>
            <a:ext cx="134938" cy="230188"/>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86" name="Line 34"/>
          <p:cNvSpPr>
            <a:spLocks noChangeShapeType="1"/>
          </p:cNvSpPr>
          <p:nvPr/>
        </p:nvSpPr>
        <p:spPr bwMode="auto">
          <a:xfrm flipH="1">
            <a:off x="6278563" y="1676400"/>
            <a:ext cx="219075" cy="482600"/>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87" name="Line 35"/>
          <p:cNvSpPr>
            <a:spLocks noChangeShapeType="1"/>
          </p:cNvSpPr>
          <p:nvPr/>
        </p:nvSpPr>
        <p:spPr bwMode="auto">
          <a:xfrm>
            <a:off x="6608763" y="1562100"/>
            <a:ext cx="147637" cy="223838"/>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88" name="Line 36"/>
          <p:cNvSpPr>
            <a:spLocks noChangeShapeType="1"/>
          </p:cNvSpPr>
          <p:nvPr/>
        </p:nvSpPr>
        <p:spPr bwMode="auto">
          <a:xfrm flipH="1">
            <a:off x="6694488" y="1981200"/>
            <a:ext cx="146050" cy="457200"/>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89" name="Line 37"/>
          <p:cNvSpPr>
            <a:spLocks noChangeShapeType="1"/>
          </p:cNvSpPr>
          <p:nvPr/>
        </p:nvSpPr>
        <p:spPr bwMode="auto">
          <a:xfrm>
            <a:off x="6278563" y="1866900"/>
            <a:ext cx="444500" cy="1588"/>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90" name="Line 38"/>
          <p:cNvSpPr>
            <a:spLocks noChangeShapeType="1"/>
          </p:cNvSpPr>
          <p:nvPr/>
        </p:nvSpPr>
        <p:spPr bwMode="auto">
          <a:xfrm>
            <a:off x="6281738" y="2320925"/>
            <a:ext cx="301625" cy="231775"/>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91" name="Line 39"/>
          <p:cNvSpPr>
            <a:spLocks noChangeShapeType="1"/>
          </p:cNvSpPr>
          <p:nvPr/>
        </p:nvSpPr>
        <p:spPr bwMode="auto">
          <a:xfrm flipV="1">
            <a:off x="6281738" y="1944688"/>
            <a:ext cx="474662" cy="217487"/>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92" name="Oval 40"/>
          <p:cNvSpPr>
            <a:spLocks noChangeArrowheads="1"/>
          </p:cNvSpPr>
          <p:nvPr/>
        </p:nvSpPr>
        <p:spPr bwMode="auto">
          <a:xfrm>
            <a:off x="5441950" y="42672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93" name="Oval 41"/>
          <p:cNvSpPr>
            <a:spLocks noChangeArrowheads="1"/>
          </p:cNvSpPr>
          <p:nvPr/>
        </p:nvSpPr>
        <p:spPr bwMode="auto">
          <a:xfrm>
            <a:off x="5478463" y="4640263"/>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94" name="Oval 42"/>
          <p:cNvSpPr>
            <a:spLocks noChangeArrowheads="1"/>
          </p:cNvSpPr>
          <p:nvPr/>
        </p:nvSpPr>
        <p:spPr bwMode="auto">
          <a:xfrm>
            <a:off x="5772150" y="3962400"/>
            <a:ext cx="228600" cy="228600"/>
          </a:xfrm>
          <a:prstGeom prst="ellipse">
            <a:avLst/>
          </a:prstGeom>
          <a:solidFill>
            <a:srgbClr val="0000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95" name="Oval 43"/>
          <p:cNvSpPr>
            <a:spLocks noChangeArrowheads="1"/>
          </p:cNvSpPr>
          <p:nvPr/>
        </p:nvSpPr>
        <p:spPr bwMode="auto">
          <a:xfrm>
            <a:off x="5975350" y="49530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96" name="Oval 44"/>
          <p:cNvSpPr>
            <a:spLocks noChangeArrowheads="1"/>
          </p:cNvSpPr>
          <p:nvPr/>
        </p:nvSpPr>
        <p:spPr bwMode="auto">
          <a:xfrm>
            <a:off x="6115050" y="42672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597" name="Line 45"/>
          <p:cNvSpPr>
            <a:spLocks noChangeShapeType="1"/>
          </p:cNvSpPr>
          <p:nvPr/>
        </p:nvSpPr>
        <p:spPr bwMode="auto">
          <a:xfrm>
            <a:off x="5637213" y="4462463"/>
            <a:ext cx="371475" cy="523875"/>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98" name="Line 46"/>
          <p:cNvSpPr>
            <a:spLocks noChangeShapeType="1"/>
          </p:cNvSpPr>
          <p:nvPr/>
        </p:nvSpPr>
        <p:spPr bwMode="auto">
          <a:xfrm flipH="1" flipV="1">
            <a:off x="5553075" y="4492625"/>
            <a:ext cx="42863" cy="150813"/>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599" name="Line 47"/>
          <p:cNvSpPr>
            <a:spLocks noChangeShapeType="1"/>
          </p:cNvSpPr>
          <p:nvPr/>
        </p:nvSpPr>
        <p:spPr bwMode="auto">
          <a:xfrm flipV="1">
            <a:off x="5637213" y="4073525"/>
            <a:ext cx="134937" cy="230188"/>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00" name="Line 48"/>
          <p:cNvSpPr>
            <a:spLocks noChangeShapeType="1"/>
          </p:cNvSpPr>
          <p:nvPr/>
        </p:nvSpPr>
        <p:spPr bwMode="auto">
          <a:xfrm flipH="1">
            <a:off x="5670550" y="4191000"/>
            <a:ext cx="219075" cy="482600"/>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01" name="Line 49"/>
          <p:cNvSpPr>
            <a:spLocks noChangeShapeType="1"/>
          </p:cNvSpPr>
          <p:nvPr/>
        </p:nvSpPr>
        <p:spPr bwMode="auto">
          <a:xfrm>
            <a:off x="6000750" y="4076700"/>
            <a:ext cx="147638" cy="223838"/>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02" name="Line 50"/>
          <p:cNvSpPr>
            <a:spLocks noChangeShapeType="1"/>
          </p:cNvSpPr>
          <p:nvPr/>
        </p:nvSpPr>
        <p:spPr bwMode="auto">
          <a:xfrm flipH="1">
            <a:off x="6086475" y="4495800"/>
            <a:ext cx="146050" cy="457200"/>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03" name="Line 51"/>
          <p:cNvSpPr>
            <a:spLocks noChangeShapeType="1"/>
          </p:cNvSpPr>
          <p:nvPr/>
        </p:nvSpPr>
        <p:spPr bwMode="auto">
          <a:xfrm>
            <a:off x="5670550" y="4381500"/>
            <a:ext cx="444500" cy="1588"/>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04" name="Line 52"/>
          <p:cNvSpPr>
            <a:spLocks noChangeShapeType="1"/>
          </p:cNvSpPr>
          <p:nvPr/>
        </p:nvSpPr>
        <p:spPr bwMode="auto">
          <a:xfrm>
            <a:off x="5673725" y="4835525"/>
            <a:ext cx="301625" cy="231775"/>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05" name="Line 53"/>
          <p:cNvSpPr>
            <a:spLocks noChangeShapeType="1"/>
          </p:cNvSpPr>
          <p:nvPr/>
        </p:nvSpPr>
        <p:spPr bwMode="auto">
          <a:xfrm flipV="1">
            <a:off x="5673725" y="4459288"/>
            <a:ext cx="474663" cy="217487"/>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06" name="Text Box 54"/>
          <p:cNvSpPr txBox="1">
            <a:spLocks noChangeArrowheads="1"/>
          </p:cNvSpPr>
          <p:nvPr/>
        </p:nvSpPr>
        <p:spPr bwMode="auto">
          <a:xfrm>
            <a:off x="4803775" y="2706688"/>
            <a:ext cx="3689350"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t>Each sequence has a neighbor</a:t>
            </a:r>
          </a:p>
          <a:p>
            <a:pPr>
              <a:buClrTx/>
              <a:buFontTx/>
              <a:buNone/>
            </a:pPr>
            <a:r>
              <a:rPr lang="en-US" sz="1800"/>
              <a:t>with at least 97% relatedness</a:t>
            </a:r>
          </a:p>
        </p:txBody>
      </p:sp>
      <p:sp>
        <p:nvSpPr>
          <p:cNvPr id="23607" name="Oval 55"/>
          <p:cNvSpPr>
            <a:spLocks noChangeArrowheads="1"/>
          </p:cNvSpPr>
          <p:nvPr/>
        </p:nvSpPr>
        <p:spPr bwMode="auto">
          <a:xfrm>
            <a:off x="6794500" y="42672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08" name="Oval 56"/>
          <p:cNvSpPr>
            <a:spLocks noChangeArrowheads="1"/>
          </p:cNvSpPr>
          <p:nvPr/>
        </p:nvSpPr>
        <p:spPr bwMode="auto">
          <a:xfrm>
            <a:off x="6831013" y="4640263"/>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09" name="Oval 57"/>
          <p:cNvSpPr>
            <a:spLocks noChangeArrowheads="1"/>
          </p:cNvSpPr>
          <p:nvPr/>
        </p:nvSpPr>
        <p:spPr bwMode="auto">
          <a:xfrm>
            <a:off x="7124700" y="39624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10" name="Oval 58"/>
          <p:cNvSpPr>
            <a:spLocks noChangeArrowheads="1"/>
          </p:cNvSpPr>
          <p:nvPr/>
        </p:nvSpPr>
        <p:spPr bwMode="auto">
          <a:xfrm>
            <a:off x="7327900" y="4953000"/>
            <a:ext cx="228600" cy="228600"/>
          </a:xfrm>
          <a:prstGeom prst="ellipse">
            <a:avLst/>
          </a:prstGeom>
          <a:solidFill>
            <a:srgbClr val="0000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11" name="Oval 59"/>
          <p:cNvSpPr>
            <a:spLocks noChangeArrowheads="1"/>
          </p:cNvSpPr>
          <p:nvPr/>
        </p:nvSpPr>
        <p:spPr bwMode="auto">
          <a:xfrm>
            <a:off x="7467600" y="4267200"/>
            <a:ext cx="228600" cy="228600"/>
          </a:xfrm>
          <a:prstGeom prst="ellipse">
            <a:avLst/>
          </a:prstGeom>
          <a:solidFill>
            <a:srgbClr val="FFFFFF"/>
          </a:solidFill>
          <a:ln w="25560" cap="sq">
            <a:solidFill>
              <a:srgbClr val="0000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12" name="Line 60"/>
          <p:cNvSpPr>
            <a:spLocks noChangeShapeType="1"/>
          </p:cNvSpPr>
          <p:nvPr/>
        </p:nvSpPr>
        <p:spPr bwMode="auto">
          <a:xfrm>
            <a:off x="6989763" y="4462463"/>
            <a:ext cx="371475" cy="523875"/>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13" name="Line 61"/>
          <p:cNvSpPr>
            <a:spLocks noChangeShapeType="1"/>
          </p:cNvSpPr>
          <p:nvPr/>
        </p:nvSpPr>
        <p:spPr bwMode="auto">
          <a:xfrm flipH="1" flipV="1">
            <a:off x="6905625" y="4492625"/>
            <a:ext cx="42863" cy="150813"/>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14" name="Line 62"/>
          <p:cNvSpPr>
            <a:spLocks noChangeShapeType="1"/>
          </p:cNvSpPr>
          <p:nvPr/>
        </p:nvSpPr>
        <p:spPr bwMode="auto">
          <a:xfrm flipV="1">
            <a:off x="6989763" y="4073525"/>
            <a:ext cx="134937" cy="230188"/>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15" name="Line 63"/>
          <p:cNvSpPr>
            <a:spLocks noChangeShapeType="1"/>
          </p:cNvSpPr>
          <p:nvPr/>
        </p:nvSpPr>
        <p:spPr bwMode="auto">
          <a:xfrm flipH="1">
            <a:off x="7023100" y="4191000"/>
            <a:ext cx="219075" cy="482600"/>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16" name="Line 64"/>
          <p:cNvSpPr>
            <a:spLocks noChangeShapeType="1"/>
          </p:cNvSpPr>
          <p:nvPr/>
        </p:nvSpPr>
        <p:spPr bwMode="auto">
          <a:xfrm>
            <a:off x="7353300" y="4076700"/>
            <a:ext cx="147638" cy="223838"/>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17" name="Line 65"/>
          <p:cNvSpPr>
            <a:spLocks noChangeShapeType="1"/>
          </p:cNvSpPr>
          <p:nvPr/>
        </p:nvSpPr>
        <p:spPr bwMode="auto">
          <a:xfrm flipH="1">
            <a:off x="7439025" y="4495800"/>
            <a:ext cx="146050" cy="457200"/>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18" name="Line 66"/>
          <p:cNvSpPr>
            <a:spLocks noChangeShapeType="1"/>
          </p:cNvSpPr>
          <p:nvPr/>
        </p:nvSpPr>
        <p:spPr bwMode="auto">
          <a:xfrm>
            <a:off x="7023100" y="4381500"/>
            <a:ext cx="444500" cy="1588"/>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19" name="Line 67"/>
          <p:cNvSpPr>
            <a:spLocks noChangeShapeType="1"/>
          </p:cNvSpPr>
          <p:nvPr/>
        </p:nvSpPr>
        <p:spPr bwMode="auto">
          <a:xfrm>
            <a:off x="7026275" y="4835525"/>
            <a:ext cx="301625" cy="231775"/>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20" name="Line 68"/>
          <p:cNvSpPr>
            <a:spLocks noChangeShapeType="1"/>
          </p:cNvSpPr>
          <p:nvPr/>
        </p:nvSpPr>
        <p:spPr bwMode="auto">
          <a:xfrm flipV="1">
            <a:off x="7026275" y="4459288"/>
            <a:ext cx="474663" cy="217487"/>
          </a:xfrm>
          <a:prstGeom prst="line">
            <a:avLst/>
          </a:prstGeom>
          <a:noFill/>
          <a:ln w="9360" cap="sq">
            <a:solidFill>
              <a:srgbClr val="0000FF"/>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p>
            <a:endParaRPr lang="en-US"/>
          </a:p>
        </p:txBody>
      </p:sp>
      <p:sp>
        <p:nvSpPr>
          <p:cNvPr id="23621" name="Text Box 69"/>
          <p:cNvSpPr txBox="1">
            <a:spLocks noChangeArrowheads="1"/>
          </p:cNvSpPr>
          <p:nvPr/>
        </p:nvSpPr>
        <p:spPr bwMode="auto">
          <a:xfrm>
            <a:off x="7127875" y="1955800"/>
            <a:ext cx="1150938"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solidFill>
                  <a:srgbClr val="0000FF"/>
                </a:solidFill>
              </a:rPr>
              <a:t>= 1 OTU</a:t>
            </a:r>
          </a:p>
        </p:txBody>
      </p:sp>
      <p:sp>
        <p:nvSpPr>
          <p:cNvPr id="23622" name="Text Box 70"/>
          <p:cNvSpPr txBox="1">
            <a:spLocks noChangeArrowheads="1"/>
          </p:cNvSpPr>
          <p:nvPr/>
        </p:nvSpPr>
        <p:spPr bwMode="auto">
          <a:xfrm>
            <a:off x="7729538" y="4333875"/>
            <a:ext cx="12700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solidFill>
                  <a:srgbClr val="0000FF"/>
                </a:solidFill>
              </a:rPr>
              <a:t>= 2 OTUs</a:t>
            </a:r>
          </a:p>
        </p:txBody>
      </p:sp>
      <p:sp>
        <p:nvSpPr>
          <p:cNvPr id="23623" name="Text Box 71"/>
          <p:cNvSpPr txBox="1">
            <a:spLocks noChangeArrowheads="1"/>
          </p:cNvSpPr>
          <p:nvPr/>
        </p:nvSpPr>
        <p:spPr bwMode="auto">
          <a:xfrm>
            <a:off x="6372225" y="4462463"/>
            <a:ext cx="4159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t>or</a:t>
            </a:r>
          </a:p>
        </p:txBody>
      </p:sp>
      <p:sp>
        <p:nvSpPr>
          <p:cNvPr id="23624" name="AutoShape 72"/>
          <p:cNvSpPr>
            <a:spLocks noChangeArrowheads="1"/>
          </p:cNvSpPr>
          <p:nvPr/>
        </p:nvSpPr>
        <p:spPr bwMode="auto">
          <a:xfrm>
            <a:off x="5334000" y="3927475"/>
            <a:ext cx="1098550" cy="973138"/>
          </a:xfrm>
          <a:prstGeom prst="roundRect">
            <a:avLst>
              <a:gd name="adj" fmla="val 16667"/>
            </a:avLst>
          </a:prstGeom>
          <a:noFill/>
          <a:ln w="25560" cap="sq">
            <a:solidFill>
              <a:srgbClr val="A6A6A6"/>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25" name="AutoShape 73"/>
          <p:cNvSpPr>
            <a:spLocks noChangeArrowheads="1"/>
          </p:cNvSpPr>
          <p:nvPr/>
        </p:nvSpPr>
        <p:spPr bwMode="auto">
          <a:xfrm>
            <a:off x="6721475" y="4237038"/>
            <a:ext cx="1098550" cy="973137"/>
          </a:xfrm>
          <a:prstGeom prst="roundRect">
            <a:avLst>
              <a:gd name="adj" fmla="val 16667"/>
            </a:avLst>
          </a:prstGeom>
          <a:noFill/>
          <a:ln w="25560" cap="sq">
            <a:solidFill>
              <a:srgbClr val="A6A6A6"/>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26" name="AutoShape 74"/>
          <p:cNvSpPr>
            <a:spLocks noChangeArrowheads="1"/>
          </p:cNvSpPr>
          <p:nvPr/>
        </p:nvSpPr>
        <p:spPr bwMode="auto">
          <a:xfrm>
            <a:off x="5969000" y="1409700"/>
            <a:ext cx="1098550" cy="1296988"/>
          </a:xfrm>
          <a:prstGeom prst="roundRect">
            <a:avLst>
              <a:gd name="adj" fmla="val 16667"/>
            </a:avLst>
          </a:prstGeom>
          <a:noFill/>
          <a:ln w="25560" cap="sq">
            <a:solidFill>
              <a:srgbClr val="A6A6A6"/>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27" name="AutoShape 75"/>
          <p:cNvSpPr>
            <a:spLocks noChangeArrowheads="1"/>
          </p:cNvSpPr>
          <p:nvPr/>
        </p:nvSpPr>
        <p:spPr bwMode="auto">
          <a:xfrm>
            <a:off x="5883275" y="4932363"/>
            <a:ext cx="398463" cy="287337"/>
          </a:xfrm>
          <a:prstGeom prst="roundRect">
            <a:avLst>
              <a:gd name="adj" fmla="val 16667"/>
            </a:avLst>
          </a:prstGeom>
          <a:noFill/>
          <a:ln w="25560" cap="sq">
            <a:solidFill>
              <a:srgbClr val="A6A6A6"/>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28" name="AutoShape 76"/>
          <p:cNvSpPr>
            <a:spLocks noChangeArrowheads="1"/>
          </p:cNvSpPr>
          <p:nvPr/>
        </p:nvSpPr>
        <p:spPr bwMode="auto">
          <a:xfrm>
            <a:off x="7040563" y="3914775"/>
            <a:ext cx="398462" cy="287338"/>
          </a:xfrm>
          <a:prstGeom prst="roundRect">
            <a:avLst>
              <a:gd name="adj" fmla="val 16667"/>
            </a:avLst>
          </a:prstGeom>
          <a:noFill/>
          <a:ln w="25560" cap="sq">
            <a:solidFill>
              <a:srgbClr val="A6A6A6"/>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3629" name="Text Box 77"/>
          <p:cNvSpPr txBox="1">
            <a:spLocks noChangeArrowheads="1"/>
          </p:cNvSpPr>
          <p:nvPr/>
        </p:nvSpPr>
        <p:spPr bwMode="auto">
          <a:xfrm>
            <a:off x="4856163" y="5449888"/>
            <a:ext cx="3660775" cy="642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t>All sequences within a cluster</a:t>
            </a:r>
          </a:p>
          <a:p>
            <a:pPr>
              <a:buClrTx/>
              <a:buFontTx/>
              <a:buNone/>
            </a:pPr>
            <a:r>
              <a:rPr lang="en-US" sz="1800"/>
              <a:t>have at least 97% relatedness</a:t>
            </a:r>
          </a:p>
        </p:txBody>
      </p:sp>
      <p:sp>
        <p:nvSpPr>
          <p:cNvPr id="23630" name="Text Box 78"/>
          <p:cNvSpPr txBox="1">
            <a:spLocks noChangeArrowheads="1"/>
          </p:cNvSpPr>
          <p:nvPr/>
        </p:nvSpPr>
        <p:spPr bwMode="auto">
          <a:xfrm>
            <a:off x="5368925" y="3252788"/>
            <a:ext cx="23717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t>(Nearest Neighbor)</a:t>
            </a:r>
          </a:p>
        </p:txBody>
      </p:sp>
      <p:sp>
        <p:nvSpPr>
          <p:cNvPr id="23631" name="Text Box 79"/>
          <p:cNvSpPr txBox="1">
            <a:spLocks noChangeArrowheads="1"/>
          </p:cNvSpPr>
          <p:nvPr/>
        </p:nvSpPr>
        <p:spPr bwMode="auto">
          <a:xfrm>
            <a:off x="5365750" y="6019800"/>
            <a:ext cx="243205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t>(Furthest Neighbor)</a:t>
            </a:r>
          </a:p>
        </p:txBody>
      </p:sp>
      <p:sp>
        <p:nvSpPr>
          <p:cNvPr id="23632" name="Text Box 80"/>
          <p:cNvSpPr txBox="1">
            <a:spLocks noChangeArrowheads="1"/>
          </p:cNvSpPr>
          <p:nvPr/>
        </p:nvSpPr>
        <p:spPr bwMode="auto">
          <a:xfrm>
            <a:off x="5078413" y="6488113"/>
            <a:ext cx="43767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600">
                <a:solidFill>
                  <a:srgbClr val="7F7F7F"/>
                </a:solidFill>
                <a:cs typeface="MS PGothic" charset="0"/>
              </a:rPr>
              <a:t>Reproduced from Hamady &amp; Knight 2009</a:t>
            </a:r>
          </a:p>
        </p:txBody>
      </p:sp>
      <p:sp>
        <p:nvSpPr>
          <p:cNvPr id="82" name="Title 1"/>
          <p:cNvSpPr txBox="1">
            <a:spLocks/>
          </p:cNvSpPr>
          <p:nvPr/>
        </p:nvSpPr>
        <p:spPr>
          <a:xfrm>
            <a:off x="457200" y="128588"/>
            <a:ext cx="8226425" cy="14335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Clustering OTU’s</a:t>
            </a:r>
            <a:endParaRPr lang="en-US" dirty="0"/>
          </a:p>
        </p:txBody>
      </p:sp>
      <p:sp>
        <p:nvSpPr>
          <p:cNvPr id="2" name="Rectangle 1"/>
          <p:cNvSpPr/>
          <p:nvPr/>
        </p:nvSpPr>
        <p:spPr>
          <a:xfrm>
            <a:off x="231775" y="5449888"/>
            <a:ext cx="4572000" cy="923330"/>
          </a:xfrm>
          <a:prstGeom prst="rect">
            <a:avLst/>
          </a:prstGeom>
        </p:spPr>
        <p:txBody>
          <a:bodyPr>
            <a:spAutoFit/>
          </a:bodyPr>
          <a:lstStyle/>
          <a:p>
            <a:r>
              <a:rPr lang="en-US" dirty="0"/>
              <a:t>An operational taxonomic unit (OTU) is an operational definition used to classify groups of closely related individuals.</a:t>
            </a:r>
          </a:p>
        </p:txBody>
      </p:sp>
    </p:spTree>
    <p:extLst>
      <p:ext uri="{BB962C8B-B14F-4D97-AF65-F5344CB8AC3E}">
        <p14:creationId xmlns:p14="http://schemas.microsoft.com/office/powerpoint/2010/main" val="259797853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grpId="0" nodeType="clickEffect">
                                  <p:stCondLst>
                                    <p:cond delay="0"/>
                                  </p:stCondLst>
                                  <p:childTnLst>
                                    <p:set>
                                      <p:cBhvr additive="repl">
                                        <p:cTn id="6" dur="1" fill="hold">
                                          <p:stCondLst>
                                            <p:cond delay="0"/>
                                          </p:stCondLst>
                                        </p:cTn>
                                        <p:tgtEl>
                                          <p:spTgt spid="23624"/>
                                        </p:tgtEl>
                                        <p:attrNameLst>
                                          <p:attrName>style.visibility</p:attrName>
                                        </p:attrNameLst>
                                      </p:cBhvr>
                                      <p:to>
                                        <p:strVal val="visible"/>
                                      </p:to>
                                    </p:set>
                                  </p:childTnLst>
                                </p:cTn>
                              </p:par>
                              <p:par>
                                <p:cTn id="7" presetID="1" presetClass="entr" fill="hold" grpId="0" nodeType="withEffect">
                                  <p:stCondLst>
                                    <p:cond delay="0"/>
                                  </p:stCondLst>
                                  <p:childTnLst>
                                    <p:set>
                                      <p:cBhvr additive="repl">
                                        <p:cTn id="8" dur="1" fill="hold">
                                          <p:stCondLst>
                                            <p:cond delay="0"/>
                                          </p:stCondLst>
                                        </p:cTn>
                                        <p:tgtEl>
                                          <p:spTgt spid="23628"/>
                                        </p:tgtEl>
                                        <p:attrNameLst>
                                          <p:attrName>style.visibility</p:attrName>
                                        </p:attrNameLst>
                                      </p:cBhvr>
                                      <p:to>
                                        <p:strVal val="visible"/>
                                      </p:to>
                                    </p:set>
                                  </p:childTnLst>
                                </p:cTn>
                              </p:par>
                              <p:par>
                                <p:cTn id="9" presetID="1" presetClass="entr" fill="hold" grpId="0" nodeType="withEffect">
                                  <p:stCondLst>
                                    <p:cond delay="0"/>
                                  </p:stCondLst>
                                  <p:childTnLst>
                                    <p:set>
                                      <p:cBhvr additive="repl">
                                        <p:cTn id="10" dur="1" fill="hold">
                                          <p:stCondLst>
                                            <p:cond delay="0"/>
                                          </p:stCondLst>
                                        </p:cTn>
                                        <p:tgtEl>
                                          <p:spTgt spid="23625"/>
                                        </p:tgtEl>
                                        <p:attrNameLst>
                                          <p:attrName>style.visibility</p:attrName>
                                        </p:attrNameLst>
                                      </p:cBhvr>
                                      <p:to>
                                        <p:strVal val="visible"/>
                                      </p:to>
                                    </p:set>
                                  </p:childTnLst>
                                </p:cTn>
                              </p:par>
                              <p:par>
                                <p:cTn id="11" presetID="1" presetClass="entr" fill="hold" grpId="0" nodeType="withEffect">
                                  <p:stCondLst>
                                    <p:cond delay="0"/>
                                  </p:stCondLst>
                                  <p:childTnLst>
                                    <p:set>
                                      <p:cBhvr additive="repl">
                                        <p:cTn id="12" dur="1" fill="hold">
                                          <p:stCondLst>
                                            <p:cond delay="0"/>
                                          </p:stCondLst>
                                        </p:cTn>
                                        <p:tgtEl>
                                          <p:spTgt spid="23627"/>
                                        </p:tgtEl>
                                        <p:attrNameLst>
                                          <p:attrName>style.visibility</p:attrName>
                                        </p:attrNameLst>
                                      </p:cBhvr>
                                      <p:to>
                                        <p:strVal val="visible"/>
                                      </p:to>
                                    </p:set>
                                  </p:childTnLst>
                                </p:cTn>
                              </p:par>
                              <p:par>
                                <p:cTn id="13" presetID="1" presetClass="entr" fill="hold" grpId="0" nodeType="withEffect">
                                  <p:stCondLst>
                                    <p:cond delay="0"/>
                                  </p:stCondLst>
                                  <p:childTnLst>
                                    <p:set>
                                      <p:cBhvr additive="repl">
                                        <p:cTn id="14" dur="1" fill="hold">
                                          <p:stCondLst>
                                            <p:cond delay="0"/>
                                          </p:stCondLst>
                                        </p:cTn>
                                        <p:tgtEl>
                                          <p:spTgt spid="23626"/>
                                        </p:tgtEl>
                                        <p:attrNameLst>
                                          <p:attrName>style.visibility</p:attrName>
                                        </p:attrNameLst>
                                      </p:cBhvr>
                                      <p:to>
                                        <p:strVal val="visible"/>
                                      </p:to>
                                    </p:set>
                                  </p:childTnLst>
                                </p:cTn>
                              </p:par>
                              <p:par>
                                <p:cTn id="15" presetID="1" presetClass="entr" fill="hold" nodeType="withEffect">
                                  <p:stCondLst>
                                    <p:cond delay="0"/>
                                  </p:stCondLst>
                                  <p:childTnLst>
                                    <p:set>
                                      <p:cBhvr additive="repl">
                                        <p:cTn id="16" dur="1" fill="hold">
                                          <p:stCondLst>
                                            <p:cond delay="0"/>
                                          </p:stCondLst>
                                        </p:cTn>
                                        <p:tgtEl>
                                          <p:spTgt spid="23621"/>
                                        </p:tgtEl>
                                        <p:attrNameLst>
                                          <p:attrName>style.visibility</p:attrName>
                                        </p:attrNameLst>
                                      </p:cBhvr>
                                      <p:to>
                                        <p:strVal val="visible"/>
                                      </p:to>
                                    </p:set>
                                  </p:childTnLst>
                                </p:cTn>
                              </p:par>
                              <p:par>
                                <p:cTn id="17" presetID="1" presetClass="entr" fill="hold" nodeType="withEffect">
                                  <p:stCondLst>
                                    <p:cond delay="0"/>
                                  </p:stCondLst>
                                  <p:childTnLst>
                                    <p:set>
                                      <p:cBhvr additive="repl">
                                        <p:cTn id="18" dur="1" fill="hold">
                                          <p:stCondLst>
                                            <p:cond delay="0"/>
                                          </p:stCondLst>
                                        </p:cTn>
                                        <p:tgtEl>
                                          <p:spTgt spid="236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24" grpId="0" animBg="1"/>
      <p:bldP spid="23625" grpId="0" animBg="1"/>
      <p:bldP spid="23626" grpId="0" animBg="1"/>
      <p:bldP spid="23627" grpId="0" animBg="1"/>
      <p:bldP spid="2362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Line 2"/>
          <p:cNvSpPr>
            <a:spLocks noChangeShapeType="1"/>
          </p:cNvSpPr>
          <p:nvPr/>
        </p:nvSpPr>
        <p:spPr bwMode="auto">
          <a:xfrm>
            <a:off x="1433513" y="3419475"/>
            <a:ext cx="166528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79" name="Line 3"/>
          <p:cNvSpPr>
            <a:spLocks noChangeShapeType="1"/>
          </p:cNvSpPr>
          <p:nvPr/>
        </p:nvSpPr>
        <p:spPr bwMode="auto">
          <a:xfrm>
            <a:off x="2028825" y="3521075"/>
            <a:ext cx="1069975"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0" name="Line 4"/>
          <p:cNvSpPr>
            <a:spLocks noChangeShapeType="1"/>
          </p:cNvSpPr>
          <p:nvPr/>
        </p:nvSpPr>
        <p:spPr bwMode="auto">
          <a:xfrm>
            <a:off x="1433513" y="36226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1" name="Line 5"/>
          <p:cNvSpPr>
            <a:spLocks noChangeShapeType="1"/>
          </p:cNvSpPr>
          <p:nvPr/>
        </p:nvSpPr>
        <p:spPr bwMode="auto">
          <a:xfrm>
            <a:off x="1830388" y="37242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2" name="Line 6"/>
          <p:cNvSpPr>
            <a:spLocks noChangeShapeType="1"/>
          </p:cNvSpPr>
          <p:nvPr/>
        </p:nvSpPr>
        <p:spPr bwMode="auto">
          <a:xfrm>
            <a:off x="1711325" y="38258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3" name="Line 7"/>
          <p:cNvSpPr>
            <a:spLocks noChangeShapeType="1"/>
          </p:cNvSpPr>
          <p:nvPr/>
        </p:nvSpPr>
        <p:spPr bwMode="auto">
          <a:xfrm>
            <a:off x="1711325" y="39274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4" name="Line 8"/>
          <p:cNvSpPr>
            <a:spLocks noChangeShapeType="1"/>
          </p:cNvSpPr>
          <p:nvPr/>
        </p:nvSpPr>
        <p:spPr bwMode="auto">
          <a:xfrm>
            <a:off x="1711325" y="40290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5" name="Line 9"/>
          <p:cNvSpPr>
            <a:spLocks noChangeShapeType="1"/>
          </p:cNvSpPr>
          <p:nvPr/>
        </p:nvSpPr>
        <p:spPr bwMode="auto">
          <a:xfrm>
            <a:off x="1433513" y="4143375"/>
            <a:ext cx="1665287"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6" name="Line 10"/>
          <p:cNvSpPr>
            <a:spLocks noChangeShapeType="1"/>
          </p:cNvSpPr>
          <p:nvPr/>
        </p:nvSpPr>
        <p:spPr bwMode="auto">
          <a:xfrm>
            <a:off x="2028825" y="4249738"/>
            <a:ext cx="1069975" cy="1587"/>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7" name="Line 11"/>
          <p:cNvSpPr>
            <a:spLocks noChangeShapeType="1"/>
          </p:cNvSpPr>
          <p:nvPr/>
        </p:nvSpPr>
        <p:spPr bwMode="auto">
          <a:xfrm>
            <a:off x="1433513" y="4356100"/>
            <a:ext cx="1268412"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8" name="Line 12"/>
          <p:cNvSpPr>
            <a:spLocks noChangeShapeType="1"/>
          </p:cNvSpPr>
          <p:nvPr/>
        </p:nvSpPr>
        <p:spPr bwMode="auto">
          <a:xfrm>
            <a:off x="1433513" y="2390775"/>
            <a:ext cx="1665287"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89" name="Line 13"/>
          <p:cNvSpPr>
            <a:spLocks noChangeShapeType="1"/>
          </p:cNvSpPr>
          <p:nvPr/>
        </p:nvSpPr>
        <p:spPr bwMode="auto">
          <a:xfrm>
            <a:off x="2028825" y="2484438"/>
            <a:ext cx="1069975"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0" name="Line 14"/>
          <p:cNvSpPr>
            <a:spLocks noChangeShapeType="1"/>
          </p:cNvSpPr>
          <p:nvPr/>
        </p:nvSpPr>
        <p:spPr bwMode="auto">
          <a:xfrm>
            <a:off x="1433513" y="2578100"/>
            <a:ext cx="1268412"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1" name="Line 15"/>
          <p:cNvSpPr>
            <a:spLocks noChangeShapeType="1"/>
          </p:cNvSpPr>
          <p:nvPr/>
        </p:nvSpPr>
        <p:spPr bwMode="auto">
          <a:xfrm>
            <a:off x="1830388" y="2671763"/>
            <a:ext cx="1268412"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2" name="Line 16"/>
          <p:cNvSpPr>
            <a:spLocks noChangeShapeType="1"/>
          </p:cNvSpPr>
          <p:nvPr/>
        </p:nvSpPr>
        <p:spPr bwMode="auto">
          <a:xfrm>
            <a:off x="1711325" y="2765425"/>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3" name="Line 17"/>
          <p:cNvSpPr>
            <a:spLocks noChangeShapeType="1"/>
          </p:cNvSpPr>
          <p:nvPr/>
        </p:nvSpPr>
        <p:spPr bwMode="auto">
          <a:xfrm>
            <a:off x="1711325" y="285908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4" name="Line 18"/>
          <p:cNvSpPr>
            <a:spLocks noChangeShapeType="1"/>
          </p:cNvSpPr>
          <p:nvPr/>
        </p:nvSpPr>
        <p:spPr bwMode="auto">
          <a:xfrm>
            <a:off x="1711325" y="295433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5" name="Line 19"/>
          <p:cNvSpPr>
            <a:spLocks noChangeShapeType="1"/>
          </p:cNvSpPr>
          <p:nvPr/>
        </p:nvSpPr>
        <p:spPr bwMode="auto">
          <a:xfrm>
            <a:off x="1473200" y="3048000"/>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6" name="Line 20"/>
          <p:cNvSpPr>
            <a:spLocks noChangeShapeType="1"/>
          </p:cNvSpPr>
          <p:nvPr/>
        </p:nvSpPr>
        <p:spPr bwMode="auto">
          <a:xfrm>
            <a:off x="1512888" y="3141663"/>
            <a:ext cx="166528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7" name="Line 21"/>
          <p:cNvSpPr>
            <a:spLocks noChangeShapeType="1"/>
          </p:cNvSpPr>
          <p:nvPr/>
        </p:nvSpPr>
        <p:spPr bwMode="auto">
          <a:xfrm>
            <a:off x="2108200" y="3235325"/>
            <a:ext cx="1069975"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8" name="Line 22"/>
          <p:cNvSpPr>
            <a:spLocks noChangeShapeType="1"/>
          </p:cNvSpPr>
          <p:nvPr/>
        </p:nvSpPr>
        <p:spPr bwMode="auto">
          <a:xfrm>
            <a:off x="1512888" y="3328988"/>
            <a:ext cx="150653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599" name="Line 23"/>
          <p:cNvSpPr>
            <a:spLocks noChangeShapeType="1"/>
          </p:cNvSpPr>
          <p:nvPr/>
        </p:nvSpPr>
        <p:spPr bwMode="auto">
          <a:xfrm>
            <a:off x="1433513" y="4460875"/>
            <a:ext cx="1665287"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00" name="Line 24"/>
          <p:cNvSpPr>
            <a:spLocks noChangeShapeType="1"/>
          </p:cNvSpPr>
          <p:nvPr/>
        </p:nvSpPr>
        <p:spPr bwMode="auto">
          <a:xfrm>
            <a:off x="2028825" y="4567238"/>
            <a:ext cx="1069975" cy="1587"/>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01" name="Line 25"/>
          <p:cNvSpPr>
            <a:spLocks noChangeShapeType="1"/>
          </p:cNvSpPr>
          <p:nvPr/>
        </p:nvSpPr>
        <p:spPr bwMode="auto">
          <a:xfrm>
            <a:off x="1433513" y="4673600"/>
            <a:ext cx="1268412"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02" name="AutoShape 26"/>
          <p:cNvSpPr>
            <a:spLocks/>
          </p:cNvSpPr>
          <p:nvPr/>
        </p:nvSpPr>
        <p:spPr bwMode="auto">
          <a:xfrm>
            <a:off x="3276600" y="2286000"/>
            <a:ext cx="228600" cy="1042988"/>
          </a:xfrm>
          <a:prstGeom prst="rightBrace">
            <a:avLst>
              <a:gd name="adj1" fmla="val 834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03" name="AutoShape 27"/>
          <p:cNvSpPr>
            <a:spLocks/>
          </p:cNvSpPr>
          <p:nvPr/>
        </p:nvSpPr>
        <p:spPr bwMode="auto">
          <a:xfrm>
            <a:off x="3276600" y="3414713"/>
            <a:ext cx="228600" cy="652462"/>
          </a:xfrm>
          <a:prstGeom prst="rightBrace">
            <a:avLst>
              <a:gd name="adj1" fmla="val 833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04" name="AutoShape 28"/>
          <p:cNvSpPr>
            <a:spLocks/>
          </p:cNvSpPr>
          <p:nvPr/>
        </p:nvSpPr>
        <p:spPr bwMode="auto">
          <a:xfrm>
            <a:off x="3276600" y="4110038"/>
            <a:ext cx="228600" cy="312737"/>
          </a:xfrm>
          <a:prstGeom prst="rightBrace">
            <a:avLst>
              <a:gd name="adj1" fmla="val 833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05" name="AutoShape 29"/>
          <p:cNvSpPr>
            <a:spLocks/>
          </p:cNvSpPr>
          <p:nvPr/>
        </p:nvSpPr>
        <p:spPr bwMode="auto">
          <a:xfrm>
            <a:off x="3276600" y="4497388"/>
            <a:ext cx="228600" cy="185737"/>
          </a:xfrm>
          <a:prstGeom prst="rightBrace">
            <a:avLst>
              <a:gd name="adj1" fmla="val 833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06" name="Text Box 30"/>
          <p:cNvSpPr txBox="1">
            <a:spLocks noChangeArrowheads="1"/>
          </p:cNvSpPr>
          <p:nvPr/>
        </p:nvSpPr>
        <p:spPr bwMode="auto">
          <a:xfrm>
            <a:off x="3614738" y="265271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24607" name="Text Box 31"/>
          <p:cNvSpPr txBox="1">
            <a:spLocks noChangeArrowheads="1"/>
          </p:cNvSpPr>
          <p:nvPr/>
        </p:nvSpPr>
        <p:spPr bwMode="auto">
          <a:xfrm>
            <a:off x="3614738" y="3556000"/>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24608" name="Text Box 32"/>
          <p:cNvSpPr txBox="1">
            <a:spLocks noChangeArrowheads="1"/>
          </p:cNvSpPr>
          <p:nvPr/>
        </p:nvSpPr>
        <p:spPr bwMode="auto">
          <a:xfrm>
            <a:off x="3614738" y="40687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sp>
        <p:nvSpPr>
          <p:cNvPr id="24609" name="Text Box 33"/>
          <p:cNvSpPr txBox="1">
            <a:spLocks noChangeArrowheads="1"/>
          </p:cNvSpPr>
          <p:nvPr/>
        </p:nvSpPr>
        <p:spPr bwMode="auto">
          <a:xfrm>
            <a:off x="3614738" y="44116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8000"/>
                </a:solidFill>
              </a:rPr>
              <a:t>OTU4</a:t>
            </a:r>
          </a:p>
        </p:txBody>
      </p:sp>
      <p:grpSp>
        <p:nvGrpSpPr>
          <p:cNvPr id="24610" name="Group 34"/>
          <p:cNvGrpSpPr>
            <a:grpSpLocks/>
          </p:cNvGrpSpPr>
          <p:nvPr/>
        </p:nvGrpSpPr>
        <p:grpSpPr bwMode="auto">
          <a:xfrm>
            <a:off x="1481138" y="1752600"/>
            <a:ext cx="6186487" cy="3032125"/>
            <a:chOff x="933" y="1104"/>
            <a:chExt cx="3897" cy="1910"/>
          </a:xfrm>
        </p:grpSpPr>
        <p:grpSp>
          <p:nvGrpSpPr>
            <p:cNvPr id="24611" name="Group 35"/>
            <p:cNvGrpSpPr>
              <a:grpSpLocks/>
            </p:cNvGrpSpPr>
            <p:nvPr/>
          </p:nvGrpSpPr>
          <p:grpSpPr bwMode="auto">
            <a:xfrm>
              <a:off x="933" y="1104"/>
              <a:ext cx="3897" cy="1910"/>
              <a:chOff x="933" y="1104"/>
              <a:chExt cx="3897" cy="1910"/>
            </a:xfrm>
          </p:grpSpPr>
          <p:sp>
            <p:nvSpPr>
              <p:cNvPr id="24612" name="Text Box 36"/>
              <p:cNvSpPr txBox="1">
                <a:spLocks noChangeArrowheads="1"/>
              </p:cNvSpPr>
              <p:nvPr/>
            </p:nvSpPr>
            <p:spPr bwMode="auto">
              <a:xfrm>
                <a:off x="933" y="1104"/>
                <a:ext cx="1017"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a:t>Sample 1</a:t>
                </a:r>
              </a:p>
            </p:txBody>
          </p:sp>
          <p:grpSp>
            <p:nvGrpSpPr>
              <p:cNvPr id="24613" name="Group 37"/>
              <p:cNvGrpSpPr>
                <a:grpSpLocks/>
              </p:cNvGrpSpPr>
              <p:nvPr/>
            </p:nvGrpSpPr>
            <p:grpSpPr bwMode="auto">
              <a:xfrm>
                <a:off x="3687" y="1112"/>
                <a:ext cx="1143" cy="1902"/>
                <a:chOff x="3687" y="1112"/>
                <a:chExt cx="1143" cy="1902"/>
              </a:xfrm>
            </p:grpSpPr>
            <p:sp>
              <p:nvSpPr>
                <p:cNvPr id="24614" name="Text Box 38"/>
                <p:cNvSpPr txBox="1">
                  <a:spLocks noChangeArrowheads="1"/>
                </p:cNvSpPr>
                <p:nvPr/>
              </p:nvSpPr>
              <p:spPr bwMode="auto">
                <a:xfrm>
                  <a:off x="3739" y="1112"/>
                  <a:ext cx="1017"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a:t>Sample 2</a:t>
                  </a:r>
                </a:p>
              </p:txBody>
            </p:sp>
            <p:sp>
              <p:nvSpPr>
                <p:cNvPr id="24615" name="Line 39"/>
                <p:cNvSpPr>
                  <a:spLocks noChangeShapeType="1"/>
                </p:cNvSpPr>
                <p:nvPr/>
              </p:nvSpPr>
              <p:spPr bwMode="auto">
                <a:xfrm>
                  <a:off x="3687" y="1967"/>
                  <a:ext cx="10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16" name="Line 40"/>
                <p:cNvSpPr>
                  <a:spLocks noChangeShapeType="1"/>
                </p:cNvSpPr>
                <p:nvPr/>
              </p:nvSpPr>
              <p:spPr bwMode="auto">
                <a:xfrm>
                  <a:off x="4062" y="2031"/>
                  <a:ext cx="672"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17" name="Line 41"/>
                <p:cNvSpPr>
                  <a:spLocks noChangeShapeType="1"/>
                </p:cNvSpPr>
                <p:nvPr/>
              </p:nvSpPr>
              <p:spPr bwMode="auto">
                <a:xfrm>
                  <a:off x="3687" y="2095"/>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18" name="Line 42"/>
                <p:cNvSpPr>
                  <a:spLocks noChangeShapeType="1"/>
                </p:cNvSpPr>
                <p:nvPr/>
              </p:nvSpPr>
              <p:spPr bwMode="auto">
                <a:xfrm>
                  <a:off x="3937" y="2159"/>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19" name="Line 43"/>
                <p:cNvSpPr>
                  <a:spLocks noChangeShapeType="1"/>
                </p:cNvSpPr>
                <p:nvPr/>
              </p:nvSpPr>
              <p:spPr bwMode="auto">
                <a:xfrm>
                  <a:off x="3862" y="2223"/>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0" name="Line 44"/>
                <p:cNvSpPr>
                  <a:spLocks noChangeShapeType="1"/>
                </p:cNvSpPr>
                <p:nvPr/>
              </p:nvSpPr>
              <p:spPr bwMode="auto">
                <a:xfrm>
                  <a:off x="3862" y="2287"/>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1" name="Line 45"/>
                <p:cNvSpPr>
                  <a:spLocks noChangeShapeType="1"/>
                </p:cNvSpPr>
                <p:nvPr/>
              </p:nvSpPr>
              <p:spPr bwMode="auto">
                <a:xfrm>
                  <a:off x="3862" y="2351"/>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2" name="Line 46"/>
                <p:cNvSpPr>
                  <a:spLocks noChangeShapeType="1"/>
                </p:cNvSpPr>
                <p:nvPr/>
              </p:nvSpPr>
              <p:spPr bwMode="auto">
                <a:xfrm>
                  <a:off x="3687" y="2433"/>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3" name="Line 47"/>
                <p:cNvSpPr>
                  <a:spLocks noChangeShapeType="1"/>
                </p:cNvSpPr>
                <p:nvPr/>
              </p:nvSpPr>
              <p:spPr bwMode="auto">
                <a:xfrm>
                  <a:off x="4062" y="2500"/>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4" name="Line 48"/>
                <p:cNvSpPr>
                  <a:spLocks noChangeShapeType="1"/>
                </p:cNvSpPr>
                <p:nvPr/>
              </p:nvSpPr>
              <p:spPr bwMode="auto">
                <a:xfrm>
                  <a:off x="3687" y="2567"/>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5" name="Line 49"/>
                <p:cNvSpPr>
                  <a:spLocks noChangeShapeType="1"/>
                </p:cNvSpPr>
                <p:nvPr/>
              </p:nvSpPr>
              <p:spPr bwMode="auto">
                <a:xfrm>
                  <a:off x="3687" y="1491"/>
                  <a:ext cx="10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6" name="Line 50"/>
                <p:cNvSpPr>
                  <a:spLocks noChangeShapeType="1"/>
                </p:cNvSpPr>
                <p:nvPr/>
              </p:nvSpPr>
              <p:spPr bwMode="auto">
                <a:xfrm>
                  <a:off x="4062" y="1550"/>
                  <a:ext cx="672"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7" name="Line 51"/>
                <p:cNvSpPr>
                  <a:spLocks noChangeShapeType="1"/>
                </p:cNvSpPr>
                <p:nvPr/>
              </p:nvSpPr>
              <p:spPr bwMode="auto">
                <a:xfrm>
                  <a:off x="3687" y="1608"/>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8" name="Line 52"/>
                <p:cNvSpPr>
                  <a:spLocks noChangeShapeType="1"/>
                </p:cNvSpPr>
                <p:nvPr/>
              </p:nvSpPr>
              <p:spPr bwMode="auto">
                <a:xfrm>
                  <a:off x="3937" y="1667"/>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29" name="Line 53"/>
                <p:cNvSpPr>
                  <a:spLocks noChangeShapeType="1"/>
                </p:cNvSpPr>
                <p:nvPr/>
              </p:nvSpPr>
              <p:spPr bwMode="auto">
                <a:xfrm>
                  <a:off x="3862" y="1727"/>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0" name="Line 54"/>
                <p:cNvSpPr>
                  <a:spLocks noChangeShapeType="1"/>
                </p:cNvSpPr>
                <p:nvPr/>
              </p:nvSpPr>
              <p:spPr bwMode="auto">
                <a:xfrm>
                  <a:off x="3862" y="1786"/>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1" name="Line 55"/>
                <p:cNvSpPr>
                  <a:spLocks noChangeShapeType="1"/>
                </p:cNvSpPr>
                <p:nvPr/>
              </p:nvSpPr>
              <p:spPr bwMode="auto">
                <a:xfrm>
                  <a:off x="3862" y="1845"/>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2" name="Line 56"/>
                <p:cNvSpPr>
                  <a:spLocks noChangeShapeType="1"/>
                </p:cNvSpPr>
                <p:nvPr/>
              </p:nvSpPr>
              <p:spPr bwMode="auto">
                <a:xfrm>
                  <a:off x="3712" y="1903"/>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3" name="Line 57"/>
                <p:cNvSpPr>
                  <a:spLocks noChangeShapeType="1"/>
                </p:cNvSpPr>
                <p:nvPr/>
              </p:nvSpPr>
              <p:spPr bwMode="auto">
                <a:xfrm>
                  <a:off x="3783" y="262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4" name="Line 58"/>
                <p:cNvSpPr>
                  <a:spLocks noChangeShapeType="1"/>
                </p:cNvSpPr>
                <p:nvPr/>
              </p:nvSpPr>
              <p:spPr bwMode="auto">
                <a:xfrm>
                  <a:off x="4158" y="2692"/>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5" name="Line 59"/>
                <p:cNvSpPr>
                  <a:spLocks noChangeShapeType="1"/>
                </p:cNvSpPr>
                <p:nvPr/>
              </p:nvSpPr>
              <p:spPr bwMode="auto">
                <a:xfrm>
                  <a:off x="3783" y="2759"/>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6" name="Line 60"/>
                <p:cNvSpPr>
                  <a:spLocks noChangeShapeType="1"/>
                </p:cNvSpPr>
                <p:nvPr/>
              </p:nvSpPr>
              <p:spPr bwMode="auto">
                <a:xfrm>
                  <a:off x="3744" y="2817"/>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7" name="Line 61"/>
                <p:cNvSpPr>
                  <a:spLocks noChangeShapeType="1"/>
                </p:cNvSpPr>
                <p:nvPr/>
              </p:nvSpPr>
              <p:spPr bwMode="auto">
                <a:xfrm>
                  <a:off x="3744" y="2879"/>
                  <a:ext cx="798"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8" name="Line 62"/>
                <p:cNvSpPr>
                  <a:spLocks noChangeShapeType="1"/>
                </p:cNvSpPr>
                <p:nvPr/>
              </p:nvSpPr>
              <p:spPr bwMode="auto">
                <a:xfrm>
                  <a:off x="3744" y="2951"/>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4639" name="Line 63"/>
                <p:cNvSpPr>
                  <a:spLocks noChangeShapeType="1"/>
                </p:cNvSpPr>
                <p:nvPr/>
              </p:nvSpPr>
              <p:spPr bwMode="auto">
                <a:xfrm>
                  <a:off x="3744" y="301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grpSp>
        </p:grpSp>
        <p:sp>
          <p:nvSpPr>
            <p:cNvPr id="24640" name="AutoShape 64"/>
            <p:cNvSpPr>
              <a:spLocks/>
            </p:cNvSpPr>
            <p:nvPr/>
          </p:nvSpPr>
          <p:spPr bwMode="auto">
            <a:xfrm flipH="1">
              <a:off x="3504" y="1440"/>
              <a:ext cx="142" cy="478"/>
            </a:xfrm>
            <a:prstGeom prst="rightBrace">
              <a:avLst>
                <a:gd name="adj1" fmla="val 841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41" name="AutoShape 65"/>
            <p:cNvSpPr>
              <a:spLocks/>
            </p:cNvSpPr>
            <p:nvPr/>
          </p:nvSpPr>
          <p:spPr bwMode="auto">
            <a:xfrm flipH="1">
              <a:off x="3504" y="1968"/>
              <a:ext cx="142" cy="409"/>
            </a:xfrm>
            <a:prstGeom prst="rightBrace">
              <a:avLst>
                <a:gd name="adj1" fmla="val 8414"/>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42" name="AutoShape 66"/>
            <p:cNvSpPr>
              <a:spLocks/>
            </p:cNvSpPr>
            <p:nvPr/>
          </p:nvSpPr>
          <p:spPr bwMode="auto">
            <a:xfrm flipH="1">
              <a:off x="3504" y="2434"/>
              <a:ext cx="142" cy="580"/>
            </a:xfrm>
            <a:prstGeom prst="rightBrace">
              <a:avLst>
                <a:gd name="adj1" fmla="val 841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4643" name="Text Box 67"/>
            <p:cNvSpPr txBox="1">
              <a:spLocks noChangeArrowheads="1"/>
            </p:cNvSpPr>
            <p:nvPr/>
          </p:nvSpPr>
          <p:spPr bwMode="auto">
            <a:xfrm>
              <a:off x="3022" y="1568"/>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24644" name="Text Box 68"/>
            <p:cNvSpPr txBox="1">
              <a:spLocks noChangeArrowheads="1"/>
            </p:cNvSpPr>
            <p:nvPr/>
          </p:nvSpPr>
          <p:spPr bwMode="auto">
            <a:xfrm>
              <a:off x="3022" y="2052"/>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24645" name="Text Box 69"/>
            <p:cNvSpPr txBox="1">
              <a:spLocks noChangeArrowheads="1"/>
            </p:cNvSpPr>
            <p:nvPr/>
          </p:nvSpPr>
          <p:spPr bwMode="auto">
            <a:xfrm>
              <a:off x="3022" y="2594"/>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grpSp>
      <p:sp>
        <p:nvSpPr>
          <p:cNvPr id="71" name="Title 1"/>
          <p:cNvSpPr txBox="1">
            <a:spLocks/>
          </p:cNvSpPr>
          <p:nvPr/>
        </p:nvSpPr>
        <p:spPr>
          <a:xfrm>
            <a:off x="457200" y="128588"/>
            <a:ext cx="8226425" cy="14335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Clustering OTU’s</a:t>
            </a:r>
            <a:endParaRPr lang="en-US" dirty="0"/>
          </a:p>
        </p:txBody>
      </p:sp>
      <p:sp>
        <p:nvSpPr>
          <p:cNvPr id="2" name="TextBox 1"/>
          <p:cNvSpPr txBox="1"/>
          <p:nvPr/>
        </p:nvSpPr>
        <p:spPr>
          <a:xfrm>
            <a:off x="1711325" y="5470053"/>
            <a:ext cx="5703680" cy="646331"/>
          </a:xfrm>
          <a:prstGeom prst="rect">
            <a:avLst/>
          </a:prstGeom>
          <a:noFill/>
        </p:spPr>
        <p:txBody>
          <a:bodyPr wrap="none" rtlCol="0">
            <a:spAutoFit/>
          </a:bodyPr>
          <a:lstStyle/>
          <a:p>
            <a:r>
              <a:rPr lang="en-US" dirty="0" smtClean="0"/>
              <a:t>Pick a representative sequence from each OTU.</a:t>
            </a:r>
          </a:p>
          <a:p>
            <a:r>
              <a:rPr lang="en-US" dirty="0" smtClean="0"/>
              <a:t>Working with entire alignments is painful, though possible.</a:t>
            </a:r>
            <a:endParaRPr lang="en-US" dirty="0"/>
          </a:p>
        </p:txBody>
      </p:sp>
    </p:spTree>
    <p:extLst>
      <p:ext uri="{BB962C8B-B14F-4D97-AF65-F5344CB8AC3E}">
        <p14:creationId xmlns:p14="http://schemas.microsoft.com/office/powerpoint/2010/main" val="244759718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246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Line 2"/>
          <p:cNvSpPr>
            <a:spLocks noChangeShapeType="1"/>
          </p:cNvSpPr>
          <p:nvPr/>
        </p:nvSpPr>
        <p:spPr bwMode="auto">
          <a:xfrm>
            <a:off x="914400" y="3419475"/>
            <a:ext cx="166528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795" name="Line 3"/>
          <p:cNvSpPr>
            <a:spLocks noChangeShapeType="1"/>
          </p:cNvSpPr>
          <p:nvPr/>
        </p:nvSpPr>
        <p:spPr bwMode="auto">
          <a:xfrm>
            <a:off x="1509713" y="3521075"/>
            <a:ext cx="1069975"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796" name="Line 4"/>
          <p:cNvSpPr>
            <a:spLocks noChangeShapeType="1"/>
          </p:cNvSpPr>
          <p:nvPr/>
        </p:nvSpPr>
        <p:spPr bwMode="auto">
          <a:xfrm>
            <a:off x="914400" y="3622675"/>
            <a:ext cx="1268413"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797" name="Line 5"/>
          <p:cNvSpPr>
            <a:spLocks noChangeShapeType="1"/>
          </p:cNvSpPr>
          <p:nvPr/>
        </p:nvSpPr>
        <p:spPr bwMode="auto">
          <a:xfrm>
            <a:off x="1311275" y="3724275"/>
            <a:ext cx="1268413"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798" name="Line 6"/>
          <p:cNvSpPr>
            <a:spLocks noChangeShapeType="1"/>
          </p:cNvSpPr>
          <p:nvPr/>
        </p:nvSpPr>
        <p:spPr bwMode="auto">
          <a:xfrm>
            <a:off x="1192213" y="3825875"/>
            <a:ext cx="150653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799" name="Line 7"/>
          <p:cNvSpPr>
            <a:spLocks noChangeShapeType="1"/>
          </p:cNvSpPr>
          <p:nvPr/>
        </p:nvSpPr>
        <p:spPr bwMode="auto">
          <a:xfrm>
            <a:off x="1192213" y="3927475"/>
            <a:ext cx="150653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0" name="Line 8"/>
          <p:cNvSpPr>
            <a:spLocks noChangeShapeType="1"/>
          </p:cNvSpPr>
          <p:nvPr/>
        </p:nvSpPr>
        <p:spPr bwMode="auto">
          <a:xfrm>
            <a:off x="1192213" y="4029075"/>
            <a:ext cx="150653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1" name="Line 9"/>
          <p:cNvSpPr>
            <a:spLocks noChangeShapeType="1"/>
          </p:cNvSpPr>
          <p:nvPr/>
        </p:nvSpPr>
        <p:spPr bwMode="auto">
          <a:xfrm>
            <a:off x="914400" y="4143375"/>
            <a:ext cx="1665288"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2" name="Line 10"/>
          <p:cNvSpPr>
            <a:spLocks noChangeShapeType="1"/>
          </p:cNvSpPr>
          <p:nvPr/>
        </p:nvSpPr>
        <p:spPr bwMode="auto">
          <a:xfrm>
            <a:off x="1509713" y="4249738"/>
            <a:ext cx="1069975" cy="1587"/>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3" name="Line 11"/>
          <p:cNvSpPr>
            <a:spLocks noChangeShapeType="1"/>
          </p:cNvSpPr>
          <p:nvPr/>
        </p:nvSpPr>
        <p:spPr bwMode="auto">
          <a:xfrm>
            <a:off x="914400" y="4356100"/>
            <a:ext cx="1268413"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4" name="Line 12"/>
          <p:cNvSpPr>
            <a:spLocks noChangeShapeType="1"/>
          </p:cNvSpPr>
          <p:nvPr/>
        </p:nvSpPr>
        <p:spPr bwMode="auto">
          <a:xfrm>
            <a:off x="914400" y="2390775"/>
            <a:ext cx="166528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5" name="Line 13"/>
          <p:cNvSpPr>
            <a:spLocks noChangeShapeType="1"/>
          </p:cNvSpPr>
          <p:nvPr/>
        </p:nvSpPr>
        <p:spPr bwMode="auto">
          <a:xfrm>
            <a:off x="1509713" y="2484438"/>
            <a:ext cx="1069975"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6" name="Line 14"/>
          <p:cNvSpPr>
            <a:spLocks noChangeShapeType="1"/>
          </p:cNvSpPr>
          <p:nvPr/>
        </p:nvSpPr>
        <p:spPr bwMode="auto">
          <a:xfrm>
            <a:off x="914400" y="2578100"/>
            <a:ext cx="1268413"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7" name="Line 15"/>
          <p:cNvSpPr>
            <a:spLocks noChangeShapeType="1"/>
          </p:cNvSpPr>
          <p:nvPr/>
        </p:nvSpPr>
        <p:spPr bwMode="auto">
          <a:xfrm>
            <a:off x="1311275" y="2671763"/>
            <a:ext cx="1268413"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8" name="Line 16"/>
          <p:cNvSpPr>
            <a:spLocks noChangeShapeType="1"/>
          </p:cNvSpPr>
          <p:nvPr/>
        </p:nvSpPr>
        <p:spPr bwMode="auto">
          <a:xfrm>
            <a:off x="1192213" y="2765425"/>
            <a:ext cx="1506537"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09" name="Line 17"/>
          <p:cNvSpPr>
            <a:spLocks noChangeShapeType="1"/>
          </p:cNvSpPr>
          <p:nvPr/>
        </p:nvSpPr>
        <p:spPr bwMode="auto">
          <a:xfrm>
            <a:off x="1192213" y="2859088"/>
            <a:ext cx="150653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10" name="Line 18"/>
          <p:cNvSpPr>
            <a:spLocks noChangeShapeType="1"/>
          </p:cNvSpPr>
          <p:nvPr/>
        </p:nvSpPr>
        <p:spPr bwMode="auto">
          <a:xfrm>
            <a:off x="1192213" y="2954338"/>
            <a:ext cx="150653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11" name="Line 19"/>
          <p:cNvSpPr>
            <a:spLocks noChangeShapeType="1"/>
          </p:cNvSpPr>
          <p:nvPr/>
        </p:nvSpPr>
        <p:spPr bwMode="auto">
          <a:xfrm>
            <a:off x="954088" y="3048000"/>
            <a:ext cx="1506537"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12" name="Line 20"/>
          <p:cNvSpPr>
            <a:spLocks noChangeShapeType="1"/>
          </p:cNvSpPr>
          <p:nvPr/>
        </p:nvSpPr>
        <p:spPr bwMode="auto">
          <a:xfrm>
            <a:off x="993775" y="3141663"/>
            <a:ext cx="166528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13" name="Line 21"/>
          <p:cNvSpPr>
            <a:spLocks noChangeShapeType="1"/>
          </p:cNvSpPr>
          <p:nvPr/>
        </p:nvSpPr>
        <p:spPr bwMode="auto">
          <a:xfrm>
            <a:off x="1589088" y="3235325"/>
            <a:ext cx="1069975"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14" name="Line 22"/>
          <p:cNvSpPr>
            <a:spLocks noChangeShapeType="1"/>
          </p:cNvSpPr>
          <p:nvPr/>
        </p:nvSpPr>
        <p:spPr bwMode="auto">
          <a:xfrm>
            <a:off x="993775" y="332898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15" name="Line 23"/>
          <p:cNvSpPr>
            <a:spLocks noChangeShapeType="1"/>
          </p:cNvSpPr>
          <p:nvPr/>
        </p:nvSpPr>
        <p:spPr bwMode="auto">
          <a:xfrm>
            <a:off x="914400" y="4460875"/>
            <a:ext cx="1665288"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16" name="Line 24"/>
          <p:cNvSpPr>
            <a:spLocks noChangeShapeType="1"/>
          </p:cNvSpPr>
          <p:nvPr/>
        </p:nvSpPr>
        <p:spPr bwMode="auto">
          <a:xfrm>
            <a:off x="1509713" y="4567238"/>
            <a:ext cx="1069975" cy="1587"/>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17" name="Line 25"/>
          <p:cNvSpPr>
            <a:spLocks noChangeShapeType="1"/>
          </p:cNvSpPr>
          <p:nvPr/>
        </p:nvSpPr>
        <p:spPr bwMode="auto">
          <a:xfrm>
            <a:off x="914400" y="4673600"/>
            <a:ext cx="1268413"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18" name="AutoShape 26"/>
          <p:cNvSpPr>
            <a:spLocks/>
          </p:cNvSpPr>
          <p:nvPr/>
        </p:nvSpPr>
        <p:spPr bwMode="auto">
          <a:xfrm>
            <a:off x="2757488" y="2286000"/>
            <a:ext cx="228600" cy="1042988"/>
          </a:xfrm>
          <a:prstGeom prst="rightBrace">
            <a:avLst>
              <a:gd name="adj1" fmla="val 834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19" name="AutoShape 27"/>
          <p:cNvSpPr>
            <a:spLocks/>
          </p:cNvSpPr>
          <p:nvPr/>
        </p:nvSpPr>
        <p:spPr bwMode="auto">
          <a:xfrm>
            <a:off x="2757488" y="3414713"/>
            <a:ext cx="228600" cy="652462"/>
          </a:xfrm>
          <a:prstGeom prst="rightBrace">
            <a:avLst>
              <a:gd name="adj1" fmla="val 833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20" name="AutoShape 28"/>
          <p:cNvSpPr>
            <a:spLocks/>
          </p:cNvSpPr>
          <p:nvPr/>
        </p:nvSpPr>
        <p:spPr bwMode="auto">
          <a:xfrm>
            <a:off x="2757488" y="4110038"/>
            <a:ext cx="228600" cy="312737"/>
          </a:xfrm>
          <a:prstGeom prst="rightBrace">
            <a:avLst>
              <a:gd name="adj1" fmla="val 833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21" name="AutoShape 29"/>
          <p:cNvSpPr>
            <a:spLocks/>
          </p:cNvSpPr>
          <p:nvPr/>
        </p:nvSpPr>
        <p:spPr bwMode="auto">
          <a:xfrm>
            <a:off x="2757488" y="4497388"/>
            <a:ext cx="228600" cy="185737"/>
          </a:xfrm>
          <a:prstGeom prst="rightBrace">
            <a:avLst>
              <a:gd name="adj1" fmla="val 833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22" name="Text Box 30"/>
          <p:cNvSpPr txBox="1">
            <a:spLocks noChangeArrowheads="1"/>
          </p:cNvSpPr>
          <p:nvPr/>
        </p:nvSpPr>
        <p:spPr bwMode="auto">
          <a:xfrm>
            <a:off x="3095625" y="265271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33823" name="Text Box 31"/>
          <p:cNvSpPr txBox="1">
            <a:spLocks noChangeArrowheads="1"/>
          </p:cNvSpPr>
          <p:nvPr/>
        </p:nvSpPr>
        <p:spPr bwMode="auto">
          <a:xfrm>
            <a:off x="3095625" y="3556000"/>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33824" name="Text Box 32"/>
          <p:cNvSpPr txBox="1">
            <a:spLocks noChangeArrowheads="1"/>
          </p:cNvSpPr>
          <p:nvPr/>
        </p:nvSpPr>
        <p:spPr bwMode="auto">
          <a:xfrm>
            <a:off x="3095625" y="40687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sp>
        <p:nvSpPr>
          <p:cNvPr id="33825" name="Text Box 33"/>
          <p:cNvSpPr txBox="1">
            <a:spLocks noChangeArrowheads="1"/>
          </p:cNvSpPr>
          <p:nvPr/>
        </p:nvSpPr>
        <p:spPr bwMode="auto">
          <a:xfrm>
            <a:off x="3095625" y="44116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8000"/>
                </a:solidFill>
              </a:rPr>
              <a:t>OTU4</a:t>
            </a:r>
          </a:p>
        </p:txBody>
      </p:sp>
      <p:sp>
        <p:nvSpPr>
          <p:cNvPr id="33826" name="Line 34"/>
          <p:cNvSpPr>
            <a:spLocks noChangeShapeType="1"/>
          </p:cNvSpPr>
          <p:nvPr/>
        </p:nvSpPr>
        <p:spPr bwMode="auto">
          <a:xfrm>
            <a:off x="4368800" y="2819400"/>
            <a:ext cx="166528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27" name="Line 35"/>
          <p:cNvSpPr>
            <a:spLocks noChangeShapeType="1"/>
          </p:cNvSpPr>
          <p:nvPr/>
        </p:nvSpPr>
        <p:spPr bwMode="auto">
          <a:xfrm>
            <a:off x="4368800" y="3733800"/>
            <a:ext cx="166528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28" name="Line 36"/>
          <p:cNvSpPr>
            <a:spLocks noChangeShapeType="1"/>
          </p:cNvSpPr>
          <p:nvPr/>
        </p:nvSpPr>
        <p:spPr bwMode="auto">
          <a:xfrm>
            <a:off x="4368800" y="4267200"/>
            <a:ext cx="1665288"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29" name="Line 37"/>
          <p:cNvSpPr>
            <a:spLocks noChangeShapeType="1"/>
          </p:cNvSpPr>
          <p:nvPr/>
        </p:nvSpPr>
        <p:spPr bwMode="auto">
          <a:xfrm>
            <a:off x="4376738" y="4613275"/>
            <a:ext cx="1665287"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3830" name="Text Box 38"/>
          <p:cNvSpPr txBox="1">
            <a:spLocks noChangeArrowheads="1"/>
          </p:cNvSpPr>
          <p:nvPr/>
        </p:nvSpPr>
        <p:spPr bwMode="auto">
          <a:xfrm>
            <a:off x="3938588" y="1752600"/>
            <a:ext cx="263525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ctr">
              <a:buClrTx/>
              <a:buFontTx/>
              <a:buNone/>
            </a:pPr>
            <a:r>
              <a:rPr lang="en-US" sz="1800"/>
              <a:t>Select representative</a:t>
            </a:r>
          </a:p>
          <a:p>
            <a:pPr algn="ctr">
              <a:buClrTx/>
              <a:buFontTx/>
              <a:buNone/>
            </a:pPr>
            <a:r>
              <a:rPr lang="en-US" sz="1800"/>
              <a:t>of each OTU</a:t>
            </a:r>
          </a:p>
        </p:txBody>
      </p:sp>
      <p:sp>
        <p:nvSpPr>
          <p:cNvPr id="33831" name="AutoShape 39"/>
          <p:cNvSpPr>
            <a:spLocks noChangeArrowheads="1"/>
          </p:cNvSpPr>
          <p:nvPr/>
        </p:nvSpPr>
        <p:spPr bwMode="auto">
          <a:xfrm>
            <a:off x="3976688" y="3328988"/>
            <a:ext cx="152400" cy="496887"/>
          </a:xfrm>
          <a:prstGeom prst="rightArrow">
            <a:avLst>
              <a:gd name="adj1" fmla="val 50000"/>
              <a:gd name="adj2" fmla="val 50000"/>
            </a:avLst>
          </a:prstGeom>
          <a:solidFill>
            <a:srgbClr val="A6A6A6"/>
          </a:solidFill>
          <a:ln w="25560" cap="sq">
            <a:solidFill>
              <a:srgbClr val="7F7F7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32" name="AutoShape 40"/>
          <p:cNvSpPr>
            <a:spLocks noChangeArrowheads="1"/>
          </p:cNvSpPr>
          <p:nvPr/>
        </p:nvSpPr>
        <p:spPr bwMode="auto">
          <a:xfrm>
            <a:off x="6262688" y="3352800"/>
            <a:ext cx="152400" cy="496888"/>
          </a:xfrm>
          <a:prstGeom prst="rightArrow">
            <a:avLst>
              <a:gd name="adj1" fmla="val 50000"/>
              <a:gd name="adj2" fmla="val 50000"/>
            </a:avLst>
          </a:prstGeom>
          <a:solidFill>
            <a:srgbClr val="A6A6A6"/>
          </a:solidFill>
          <a:ln w="25560" cap="sq">
            <a:solidFill>
              <a:srgbClr val="7F7F7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33" name="Rectangle 41"/>
          <p:cNvSpPr>
            <a:spLocks noChangeArrowheads="1"/>
          </p:cNvSpPr>
          <p:nvPr/>
        </p:nvSpPr>
        <p:spPr bwMode="auto">
          <a:xfrm>
            <a:off x="4175125" y="1752600"/>
            <a:ext cx="2163763" cy="633413"/>
          </a:xfrm>
          <a:prstGeom prst="rect">
            <a:avLst/>
          </a:prstGeom>
          <a:noFill/>
          <a:ln w="25560" cap="sq">
            <a:solidFill>
              <a:srgbClr val="BFBFBF"/>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34" name="Text Box 42"/>
          <p:cNvSpPr txBox="1">
            <a:spLocks noChangeArrowheads="1"/>
          </p:cNvSpPr>
          <p:nvPr/>
        </p:nvSpPr>
        <p:spPr bwMode="auto">
          <a:xfrm>
            <a:off x="6856413" y="1752600"/>
            <a:ext cx="1527175"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ctr">
              <a:buClrTx/>
              <a:buFontTx/>
              <a:buNone/>
            </a:pPr>
            <a:r>
              <a:rPr lang="en-US" sz="1800"/>
              <a:t>Compare to</a:t>
            </a:r>
          </a:p>
          <a:p>
            <a:pPr algn="ctr">
              <a:buClrTx/>
              <a:buFontTx/>
              <a:buNone/>
            </a:pPr>
            <a:r>
              <a:rPr lang="en-US" sz="1800"/>
              <a:t>databases</a:t>
            </a:r>
          </a:p>
        </p:txBody>
      </p:sp>
      <p:sp>
        <p:nvSpPr>
          <p:cNvPr id="33835" name="Rectangle 43"/>
          <p:cNvSpPr>
            <a:spLocks noChangeArrowheads="1"/>
          </p:cNvSpPr>
          <p:nvPr/>
        </p:nvSpPr>
        <p:spPr bwMode="auto">
          <a:xfrm>
            <a:off x="6975475" y="1752600"/>
            <a:ext cx="1287463" cy="633413"/>
          </a:xfrm>
          <a:prstGeom prst="rect">
            <a:avLst/>
          </a:prstGeom>
          <a:noFill/>
          <a:ln w="25560" cap="sq">
            <a:solidFill>
              <a:srgbClr val="BFBFBF"/>
            </a:solidFill>
            <a:prstDash val="sysDot"/>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3836" name="Text Box 44"/>
          <p:cNvSpPr txBox="1">
            <a:spLocks noChangeArrowheads="1"/>
          </p:cNvSpPr>
          <p:nvPr/>
        </p:nvSpPr>
        <p:spPr bwMode="auto">
          <a:xfrm>
            <a:off x="6284913" y="4953000"/>
            <a:ext cx="25146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ctr">
              <a:buClrTx/>
              <a:buFontTx/>
              <a:buNone/>
            </a:pPr>
            <a:r>
              <a:rPr lang="en-US" sz="1800" i="1"/>
              <a:t>[Phylum; Genus]</a:t>
            </a:r>
          </a:p>
        </p:txBody>
      </p:sp>
      <p:sp>
        <p:nvSpPr>
          <p:cNvPr id="33837" name="Text Box 45"/>
          <p:cNvSpPr txBox="1">
            <a:spLocks noChangeArrowheads="1"/>
          </p:cNvSpPr>
          <p:nvPr/>
        </p:nvSpPr>
        <p:spPr bwMode="auto">
          <a:xfrm>
            <a:off x="6484938" y="2628900"/>
            <a:ext cx="204628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600" i="1"/>
              <a:t>Firmicute; Bacillus</a:t>
            </a:r>
          </a:p>
        </p:txBody>
      </p:sp>
      <p:sp>
        <p:nvSpPr>
          <p:cNvPr id="33838" name="Text Box 46"/>
          <p:cNvSpPr txBox="1">
            <a:spLocks noChangeArrowheads="1"/>
          </p:cNvSpPr>
          <p:nvPr/>
        </p:nvSpPr>
        <p:spPr bwMode="auto">
          <a:xfrm>
            <a:off x="6253163" y="3548063"/>
            <a:ext cx="2682875"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600" i="1"/>
              <a:t>Firmicute; Anaerococcus</a:t>
            </a:r>
          </a:p>
        </p:txBody>
      </p:sp>
      <p:sp>
        <p:nvSpPr>
          <p:cNvPr id="33839" name="Text Box 47"/>
          <p:cNvSpPr txBox="1">
            <a:spLocks noChangeArrowheads="1"/>
          </p:cNvSpPr>
          <p:nvPr/>
        </p:nvSpPr>
        <p:spPr bwMode="auto">
          <a:xfrm>
            <a:off x="6175375" y="4038600"/>
            <a:ext cx="2735263"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600" i="1"/>
              <a:t>Bacteroidetes; Prevotella</a:t>
            </a:r>
          </a:p>
        </p:txBody>
      </p:sp>
      <p:sp>
        <p:nvSpPr>
          <p:cNvPr id="33840" name="Text Box 48"/>
          <p:cNvSpPr txBox="1">
            <a:spLocks noChangeArrowheads="1"/>
          </p:cNvSpPr>
          <p:nvPr/>
        </p:nvSpPr>
        <p:spPr bwMode="auto">
          <a:xfrm>
            <a:off x="6681788" y="4419600"/>
            <a:ext cx="1697037" cy="336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600" i="1"/>
              <a:t>No assignment</a:t>
            </a:r>
          </a:p>
        </p:txBody>
      </p:sp>
      <p:sp>
        <p:nvSpPr>
          <p:cNvPr id="33841" name="Text Box 49"/>
          <p:cNvSpPr txBox="1">
            <a:spLocks noChangeArrowheads="1"/>
          </p:cNvSpPr>
          <p:nvPr/>
        </p:nvSpPr>
        <p:spPr bwMode="auto">
          <a:xfrm>
            <a:off x="1752600" y="5791200"/>
            <a:ext cx="5415387"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dirty="0"/>
              <a:t>Alignment of sequences to SILVA, RDP, </a:t>
            </a:r>
            <a:r>
              <a:rPr lang="en-US" sz="1800" dirty="0" err="1" smtClean="0"/>
              <a:t>greengenes</a:t>
            </a:r>
            <a:r>
              <a:rPr lang="en-US" sz="1800" dirty="0" smtClean="0"/>
              <a:t>, etc.</a:t>
            </a:r>
          </a:p>
          <a:p>
            <a:pPr>
              <a:buClrTx/>
              <a:buFontTx/>
              <a:buNone/>
            </a:pPr>
            <a:r>
              <a:rPr lang="en-US" sz="1800" dirty="0" smtClean="0"/>
              <a:t>Use this information to create trees and other graphics</a:t>
            </a:r>
            <a:endParaRPr lang="en-US" sz="1800" dirty="0"/>
          </a:p>
        </p:txBody>
      </p:sp>
      <p:sp>
        <p:nvSpPr>
          <p:cNvPr id="5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Taxonomic Assignments of OTUs</a:t>
            </a:r>
            <a:endParaRPr lang="en-US" dirty="0"/>
          </a:p>
        </p:txBody>
      </p:sp>
    </p:spTree>
    <p:extLst>
      <p:ext uri="{BB962C8B-B14F-4D97-AF65-F5344CB8AC3E}">
        <p14:creationId xmlns:p14="http://schemas.microsoft.com/office/powerpoint/2010/main" val="2132307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524000"/>
            <a:ext cx="6553200" cy="4686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25603" name="Text Box 3"/>
          <p:cNvSpPr txBox="1">
            <a:spLocks noChangeArrowheads="1"/>
          </p:cNvSpPr>
          <p:nvPr/>
        </p:nvSpPr>
        <p:spPr bwMode="auto">
          <a:xfrm>
            <a:off x="7756525" y="5029200"/>
            <a:ext cx="11684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ctr">
              <a:buClrTx/>
              <a:buFontTx/>
              <a:buNone/>
            </a:pPr>
            <a:r>
              <a:rPr lang="en-US" sz="1800"/>
              <a:t>Lowest</a:t>
            </a:r>
          </a:p>
          <a:p>
            <a:pPr algn="ctr">
              <a:buClrTx/>
              <a:buFontTx/>
              <a:buNone/>
            </a:pPr>
            <a:r>
              <a:rPr lang="en-US" sz="1800"/>
              <a:t>diversity</a:t>
            </a:r>
          </a:p>
        </p:txBody>
      </p:sp>
      <p:sp>
        <p:nvSpPr>
          <p:cNvPr id="25604" name="Text Box 4"/>
          <p:cNvSpPr txBox="1">
            <a:spLocks noChangeArrowheads="1"/>
          </p:cNvSpPr>
          <p:nvPr/>
        </p:nvSpPr>
        <p:spPr bwMode="auto">
          <a:xfrm>
            <a:off x="7756525" y="1600200"/>
            <a:ext cx="1168400" cy="642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ctr">
              <a:buClrTx/>
              <a:buFontTx/>
              <a:buNone/>
            </a:pPr>
            <a:r>
              <a:rPr lang="en-US" sz="1800"/>
              <a:t>Highest</a:t>
            </a:r>
          </a:p>
          <a:p>
            <a:pPr algn="ctr">
              <a:buClrTx/>
              <a:buFontTx/>
              <a:buNone/>
            </a:pPr>
            <a:r>
              <a:rPr lang="en-US" sz="1800"/>
              <a:t>diversity</a:t>
            </a:r>
          </a:p>
        </p:txBody>
      </p:sp>
      <p:cxnSp>
        <p:nvCxnSpPr>
          <p:cNvPr id="25605" name="AutoShape 5"/>
          <p:cNvCxnSpPr>
            <a:cxnSpLocks noChangeShapeType="1"/>
          </p:cNvCxnSpPr>
          <p:nvPr/>
        </p:nvCxnSpPr>
        <p:spPr bwMode="auto">
          <a:xfrm flipH="1">
            <a:off x="7239000" y="1905000"/>
            <a:ext cx="609600" cy="152400"/>
          </a:xfrm>
          <a:prstGeom prst="straightConnector1">
            <a:avLst/>
          </a:prstGeom>
          <a:noFill/>
          <a:ln w="25560" cap="sq">
            <a:solidFill>
              <a:srgbClr val="4F81BD"/>
            </a:solidFill>
            <a:miter lim="800000"/>
            <a:headEnd/>
            <a:tailEnd type="triangle" w="med" len="me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cxnSp>
      <p:cxnSp>
        <p:nvCxnSpPr>
          <p:cNvPr id="25606" name="AutoShape 6"/>
          <p:cNvCxnSpPr>
            <a:cxnSpLocks noChangeShapeType="1"/>
            <a:stCxn id="25603" idx="1"/>
          </p:cNvCxnSpPr>
          <p:nvPr/>
        </p:nvCxnSpPr>
        <p:spPr bwMode="auto">
          <a:xfrm flipH="1">
            <a:off x="7391400" y="5349875"/>
            <a:ext cx="365125" cy="60325"/>
          </a:xfrm>
          <a:prstGeom prst="straightConnector1">
            <a:avLst/>
          </a:prstGeom>
          <a:noFill/>
          <a:ln w="25560" cap="sq">
            <a:solidFill>
              <a:srgbClr val="4F81BD"/>
            </a:solidFill>
            <a:miter lim="800000"/>
            <a:headEnd/>
            <a:tailEnd type="triangle" w="med" len="me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cxnSp>
      <p:sp>
        <p:nvSpPr>
          <p:cNvPr id="8" name="Title 1"/>
          <p:cNvSpPr txBox="1">
            <a:spLocks/>
          </p:cNvSpPr>
          <p:nvPr/>
        </p:nvSpPr>
        <p:spPr>
          <a:xfrm>
            <a:off x="609600" y="238413"/>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Rarefaction curves to determine if sequencing is exhaustive</a:t>
            </a:r>
            <a:endParaRPr lang="en-US" dirty="0"/>
          </a:p>
        </p:txBody>
      </p:sp>
    </p:spTree>
    <p:extLst>
      <p:ext uri="{BB962C8B-B14F-4D97-AF65-F5344CB8AC3E}">
        <p14:creationId xmlns:p14="http://schemas.microsoft.com/office/powerpoint/2010/main" val="2797336450"/>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Box 2"/>
          <p:cNvSpPr txBox="1">
            <a:spLocks noChangeArrowheads="1"/>
          </p:cNvSpPr>
          <p:nvPr/>
        </p:nvSpPr>
        <p:spPr bwMode="auto">
          <a:xfrm>
            <a:off x="381000" y="1447800"/>
            <a:ext cx="8229600" cy="49641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a:lstStyle>
            <a:lvl1pPr marL="339725" indent="-33972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1pPr>
            <a:lvl2pPr marL="739775" indent="-282575">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2pPr>
            <a:lvl3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3pPr>
            <a:lvl4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4pPr>
            <a:lvl5pPr>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339725" algn="l"/>
                <a:tab pos="796925" algn="l"/>
                <a:tab pos="1254125" algn="l"/>
                <a:tab pos="1711325" algn="l"/>
                <a:tab pos="2168525" algn="l"/>
                <a:tab pos="2625725" algn="l"/>
                <a:tab pos="3082925" algn="l"/>
                <a:tab pos="3540125" algn="l"/>
                <a:tab pos="3997325" algn="l"/>
                <a:tab pos="4454525" algn="l"/>
                <a:tab pos="4911725" algn="l"/>
                <a:tab pos="5368925" algn="l"/>
                <a:tab pos="5826125" algn="l"/>
                <a:tab pos="6283325" algn="l"/>
                <a:tab pos="6740525" algn="l"/>
                <a:tab pos="7197725" algn="l"/>
                <a:tab pos="7654925" algn="l"/>
                <a:tab pos="8112125" algn="l"/>
                <a:tab pos="8569325" algn="l"/>
                <a:tab pos="9026525" algn="l"/>
                <a:tab pos="9483725" algn="l"/>
              </a:tabLst>
              <a:defRPr sz="2400">
                <a:solidFill>
                  <a:srgbClr val="000000"/>
                </a:solidFill>
                <a:latin typeface="Calibri" charset="0"/>
                <a:ea typeface="ＭＳ Ｐゴシック" charset="0"/>
                <a:cs typeface="ＭＳ Ｐゴシック" charset="0"/>
              </a:defRPr>
            </a:lvl9pPr>
          </a:lstStyle>
          <a:p>
            <a:pPr>
              <a:spcBef>
                <a:spcPts val="750"/>
              </a:spcBef>
              <a:buClr>
                <a:srgbClr val="7030A0"/>
              </a:buClr>
              <a:buFont typeface="Arial" charset="0"/>
              <a:buChar char="•"/>
            </a:pPr>
            <a:r>
              <a:rPr lang="en-US" sz="3000" b="1" dirty="0">
                <a:solidFill>
                  <a:srgbClr val="7030A0"/>
                </a:solidFill>
              </a:rPr>
              <a:t>Alpha-diversity </a:t>
            </a:r>
            <a:r>
              <a:rPr lang="en-US" sz="3000" b="1" dirty="0" err="1">
                <a:solidFill>
                  <a:srgbClr val="7030A0"/>
                </a:solidFill>
              </a:rPr>
              <a:t>vs</a:t>
            </a:r>
            <a:r>
              <a:rPr lang="en-US" sz="3000" b="1" dirty="0">
                <a:solidFill>
                  <a:srgbClr val="7030A0"/>
                </a:solidFill>
              </a:rPr>
              <a:t> beta-diversity</a:t>
            </a:r>
          </a:p>
          <a:p>
            <a:pPr lvl="1">
              <a:spcBef>
                <a:spcPts val="700"/>
              </a:spcBef>
              <a:buFont typeface="Arial" charset="0"/>
              <a:buChar char="–"/>
            </a:pPr>
            <a:r>
              <a:rPr lang="en-US" sz="2800" dirty="0">
                <a:cs typeface="MS PGothic" charset="0"/>
              </a:rPr>
              <a:t>How many taxa </a:t>
            </a:r>
            <a:r>
              <a:rPr lang="en-US" sz="2800" dirty="0" smtClean="0">
                <a:cs typeface="MS PGothic" charset="0"/>
              </a:rPr>
              <a:t>within a sample </a:t>
            </a:r>
            <a:r>
              <a:rPr lang="en-US" sz="2800" dirty="0" err="1">
                <a:cs typeface="MS PGothic" charset="0"/>
              </a:rPr>
              <a:t>vs</a:t>
            </a:r>
            <a:r>
              <a:rPr lang="en-US" sz="2800" dirty="0">
                <a:cs typeface="MS PGothic" charset="0"/>
              </a:rPr>
              <a:t> how many are shared across samples</a:t>
            </a:r>
          </a:p>
          <a:p>
            <a:pPr>
              <a:spcBef>
                <a:spcPts val="750"/>
              </a:spcBef>
              <a:buClr>
                <a:srgbClr val="7030A0"/>
              </a:buClr>
              <a:buFont typeface="Arial" charset="0"/>
              <a:buChar char="•"/>
            </a:pPr>
            <a:r>
              <a:rPr lang="en-US" sz="3000" b="1" dirty="0">
                <a:solidFill>
                  <a:srgbClr val="7030A0"/>
                </a:solidFill>
              </a:rPr>
              <a:t>Community membership </a:t>
            </a:r>
            <a:r>
              <a:rPr lang="en-US" sz="3000" b="1" dirty="0" err="1" smtClean="0">
                <a:solidFill>
                  <a:srgbClr val="7030A0"/>
                </a:solidFill>
              </a:rPr>
              <a:t>vs</a:t>
            </a:r>
            <a:r>
              <a:rPr lang="en-US" sz="3000" b="1" dirty="0" smtClean="0">
                <a:solidFill>
                  <a:srgbClr val="7030A0"/>
                </a:solidFill>
              </a:rPr>
              <a:t>  </a:t>
            </a:r>
            <a:r>
              <a:rPr lang="en-US" sz="3000" b="1" dirty="0">
                <a:solidFill>
                  <a:srgbClr val="7030A0"/>
                </a:solidFill>
              </a:rPr>
              <a:t>community structure </a:t>
            </a:r>
            <a:endParaRPr lang="en-US" sz="3000" b="1" dirty="0">
              <a:solidFill>
                <a:srgbClr val="7030A0"/>
              </a:solidFill>
            </a:endParaRPr>
          </a:p>
          <a:p>
            <a:pPr lvl="1">
              <a:spcBef>
                <a:spcPts val="750"/>
              </a:spcBef>
              <a:buClr>
                <a:srgbClr val="7030A0"/>
              </a:buClr>
              <a:buFont typeface="Arial" charset="0"/>
              <a:buChar char="•"/>
            </a:pPr>
            <a:r>
              <a:rPr lang="en-US" sz="2800" dirty="0">
                <a:cs typeface="MS PGothic" charset="0"/>
              </a:rPr>
              <a:t>R</a:t>
            </a:r>
            <a:r>
              <a:rPr lang="en-US" sz="2800" dirty="0" smtClean="0">
                <a:cs typeface="MS PGothic" charset="0"/>
              </a:rPr>
              <a:t>elative abundance </a:t>
            </a:r>
            <a:r>
              <a:rPr lang="en-US" sz="2800" dirty="0" err="1" smtClean="0">
                <a:cs typeface="MS PGothic" charset="0"/>
              </a:rPr>
              <a:t>vs</a:t>
            </a:r>
            <a:r>
              <a:rPr lang="en-US" sz="2800" dirty="0">
                <a:cs typeface="MS PGothic" charset="0"/>
              </a:rPr>
              <a:t> Presence-absence </a:t>
            </a:r>
            <a:endParaRPr lang="en-US" sz="2800" dirty="0">
              <a:cs typeface="MS PGothic" charset="0"/>
            </a:endParaRPr>
          </a:p>
          <a:p>
            <a:pPr>
              <a:spcBef>
                <a:spcPts val="750"/>
              </a:spcBef>
              <a:buClr>
                <a:srgbClr val="7030A0"/>
              </a:buClr>
              <a:buFont typeface="Arial" charset="0"/>
              <a:buChar char="•"/>
            </a:pPr>
            <a:r>
              <a:rPr lang="en-US" sz="3000" b="1" dirty="0">
                <a:solidFill>
                  <a:srgbClr val="7030A0"/>
                </a:solidFill>
              </a:rPr>
              <a:t>Phylogenetic </a:t>
            </a:r>
            <a:r>
              <a:rPr lang="en-US" sz="3000" b="1" dirty="0" err="1">
                <a:solidFill>
                  <a:srgbClr val="7030A0"/>
                </a:solidFill>
              </a:rPr>
              <a:t>vs</a:t>
            </a:r>
            <a:r>
              <a:rPr lang="en-US" sz="3000" b="1" dirty="0">
                <a:solidFill>
                  <a:srgbClr val="7030A0"/>
                </a:solidFill>
              </a:rPr>
              <a:t> taxon-based</a:t>
            </a:r>
          </a:p>
          <a:p>
            <a:pPr lvl="1">
              <a:spcBef>
                <a:spcPts val="700"/>
              </a:spcBef>
              <a:buFont typeface="Arial" charset="0"/>
              <a:buChar char="–"/>
            </a:pPr>
            <a:r>
              <a:rPr lang="en-US" sz="2800" dirty="0">
                <a:cs typeface="MS PGothic" charset="0"/>
              </a:rPr>
              <a:t>Evolutionary relatedness of sequences </a:t>
            </a:r>
            <a:r>
              <a:rPr lang="en-US" sz="2800" dirty="0" err="1">
                <a:cs typeface="MS PGothic" charset="0"/>
              </a:rPr>
              <a:t>vs</a:t>
            </a:r>
            <a:r>
              <a:rPr lang="en-US" sz="2800" dirty="0">
                <a:cs typeface="MS PGothic" charset="0"/>
              </a:rPr>
              <a:t> all taxa </a:t>
            </a:r>
            <a:r>
              <a:rPr lang="en-US" sz="2800" dirty="0" err="1">
                <a:cs typeface="MS PGothic" charset="0"/>
              </a:rPr>
              <a:t>phylogenetically</a:t>
            </a:r>
            <a:r>
              <a:rPr lang="en-US" sz="2800" dirty="0">
                <a:cs typeface="MS PGothic" charset="0"/>
              </a:rPr>
              <a:t> equivalent</a:t>
            </a:r>
          </a:p>
        </p:txBody>
      </p:sp>
      <p:sp>
        <p:nvSpPr>
          <p:cNvPr id="4" name="Title 1"/>
          <p:cNvSpPr txBox="1">
            <a:spLocks/>
          </p:cNvSpPr>
          <p:nvPr/>
        </p:nvSpPr>
        <p:spPr>
          <a:xfrm>
            <a:off x="457200" y="128588"/>
            <a:ext cx="8226425" cy="1433512"/>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Analyses</a:t>
            </a:r>
            <a:endParaRPr lang="en-US" dirty="0"/>
          </a:p>
        </p:txBody>
      </p:sp>
    </p:spTree>
    <p:extLst>
      <p:ext uri="{BB962C8B-B14F-4D97-AF65-F5344CB8AC3E}">
        <p14:creationId xmlns:p14="http://schemas.microsoft.com/office/powerpoint/2010/main" val="45832972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Line 2"/>
          <p:cNvSpPr>
            <a:spLocks noChangeShapeType="1"/>
          </p:cNvSpPr>
          <p:nvPr/>
        </p:nvSpPr>
        <p:spPr bwMode="auto">
          <a:xfrm>
            <a:off x="1433513" y="3419475"/>
            <a:ext cx="166528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75" name="Line 3"/>
          <p:cNvSpPr>
            <a:spLocks noChangeShapeType="1"/>
          </p:cNvSpPr>
          <p:nvPr/>
        </p:nvSpPr>
        <p:spPr bwMode="auto">
          <a:xfrm>
            <a:off x="2028825" y="3521075"/>
            <a:ext cx="1069975"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76" name="Line 4"/>
          <p:cNvSpPr>
            <a:spLocks noChangeShapeType="1"/>
          </p:cNvSpPr>
          <p:nvPr/>
        </p:nvSpPr>
        <p:spPr bwMode="auto">
          <a:xfrm>
            <a:off x="1433513" y="36226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77" name="Line 5"/>
          <p:cNvSpPr>
            <a:spLocks noChangeShapeType="1"/>
          </p:cNvSpPr>
          <p:nvPr/>
        </p:nvSpPr>
        <p:spPr bwMode="auto">
          <a:xfrm>
            <a:off x="1830388" y="37242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78" name="Line 6"/>
          <p:cNvSpPr>
            <a:spLocks noChangeShapeType="1"/>
          </p:cNvSpPr>
          <p:nvPr/>
        </p:nvSpPr>
        <p:spPr bwMode="auto">
          <a:xfrm>
            <a:off x="1711325" y="38258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79" name="Line 7"/>
          <p:cNvSpPr>
            <a:spLocks noChangeShapeType="1"/>
          </p:cNvSpPr>
          <p:nvPr/>
        </p:nvSpPr>
        <p:spPr bwMode="auto">
          <a:xfrm>
            <a:off x="1711325" y="39274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0" name="Line 8"/>
          <p:cNvSpPr>
            <a:spLocks noChangeShapeType="1"/>
          </p:cNvSpPr>
          <p:nvPr/>
        </p:nvSpPr>
        <p:spPr bwMode="auto">
          <a:xfrm>
            <a:off x="1711325" y="40290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1" name="Line 9"/>
          <p:cNvSpPr>
            <a:spLocks noChangeShapeType="1"/>
          </p:cNvSpPr>
          <p:nvPr/>
        </p:nvSpPr>
        <p:spPr bwMode="auto">
          <a:xfrm>
            <a:off x="1433513" y="4143375"/>
            <a:ext cx="1665287"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2" name="Line 10"/>
          <p:cNvSpPr>
            <a:spLocks noChangeShapeType="1"/>
          </p:cNvSpPr>
          <p:nvPr/>
        </p:nvSpPr>
        <p:spPr bwMode="auto">
          <a:xfrm>
            <a:off x="2028825" y="4249738"/>
            <a:ext cx="1069975" cy="1587"/>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3" name="Line 11"/>
          <p:cNvSpPr>
            <a:spLocks noChangeShapeType="1"/>
          </p:cNvSpPr>
          <p:nvPr/>
        </p:nvSpPr>
        <p:spPr bwMode="auto">
          <a:xfrm>
            <a:off x="1433513" y="4356100"/>
            <a:ext cx="1268412"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4" name="Line 12"/>
          <p:cNvSpPr>
            <a:spLocks noChangeShapeType="1"/>
          </p:cNvSpPr>
          <p:nvPr/>
        </p:nvSpPr>
        <p:spPr bwMode="auto">
          <a:xfrm>
            <a:off x="1433513" y="2390775"/>
            <a:ext cx="1665287"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5" name="Line 13"/>
          <p:cNvSpPr>
            <a:spLocks noChangeShapeType="1"/>
          </p:cNvSpPr>
          <p:nvPr/>
        </p:nvSpPr>
        <p:spPr bwMode="auto">
          <a:xfrm>
            <a:off x="2028825" y="2484438"/>
            <a:ext cx="1069975"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6" name="Line 14"/>
          <p:cNvSpPr>
            <a:spLocks noChangeShapeType="1"/>
          </p:cNvSpPr>
          <p:nvPr/>
        </p:nvSpPr>
        <p:spPr bwMode="auto">
          <a:xfrm>
            <a:off x="1433513" y="2578100"/>
            <a:ext cx="1268412"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7" name="Line 15"/>
          <p:cNvSpPr>
            <a:spLocks noChangeShapeType="1"/>
          </p:cNvSpPr>
          <p:nvPr/>
        </p:nvSpPr>
        <p:spPr bwMode="auto">
          <a:xfrm>
            <a:off x="1830388" y="2671763"/>
            <a:ext cx="1268412"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8" name="Line 16"/>
          <p:cNvSpPr>
            <a:spLocks noChangeShapeType="1"/>
          </p:cNvSpPr>
          <p:nvPr/>
        </p:nvSpPr>
        <p:spPr bwMode="auto">
          <a:xfrm>
            <a:off x="1711325" y="2765425"/>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89" name="Line 17"/>
          <p:cNvSpPr>
            <a:spLocks noChangeShapeType="1"/>
          </p:cNvSpPr>
          <p:nvPr/>
        </p:nvSpPr>
        <p:spPr bwMode="auto">
          <a:xfrm>
            <a:off x="1711325" y="285908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90" name="Line 18"/>
          <p:cNvSpPr>
            <a:spLocks noChangeShapeType="1"/>
          </p:cNvSpPr>
          <p:nvPr/>
        </p:nvSpPr>
        <p:spPr bwMode="auto">
          <a:xfrm>
            <a:off x="1711325" y="295433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91" name="Line 19"/>
          <p:cNvSpPr>
            <a:spLocks noChangeShapeType="1"/>
          </p:cNvSpPr>
          <p:nvPr/>
        </p:nvSpPr>
        <p:spPr bwMode="auto">
          <a:xfrm>
            <a:off x="1473200" y="3048000"/>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92" name="Line 20"/>
          <p:cNvSpPr>
            <a:spLocks noChangeShapeType="1"/>
          </p:cNvSpPr>
          <p:nvPr/>
        </p:nvSpPr>
        <p:spPr bwMode="auto">
          <a:xfrm>
            <a:off x="1512888" y="3141663"/>
            <a:ext cx="166528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93" name="Line 21"/>
          <p:cNvSpPr>
            <a:spLocks noChangeShapeType="1"/>
          </p:cNvSpPr>
          <p:nvPr/>
        </p:nvSpPr>
        <p:spPr bwMode="auto">
          <a:xfrm>
            <a:off x="2108200" y="3235325"/>
            <a:ext cx="1069975"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94" name="Line 22"/>
          <p:cNvSpPr>
            <a:spLocks noChangeShapeType="1"/>
          </p:cNvSpPr>
          <p:nvPr/>
        </p:nvSpPr>
        <p:spPr bwMode="auto">
          <a:xfrm>
            <a:off x="1512888" y="3328988"/>
            <a:ext cx="150653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95" name="Line 23"/>
          <p:cNvSpPr>
            <a:spLocks noChangeShapeType="1"/>
          </p:cNvSpPr>
          <p:nvPr/>
        </p:nvSpPr>
        <p:spPr bwMode="auto">
          <a:xfrm>
            <a:off x="1433513" y="4460875"/>
            <a:ext cx="1665287"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96" name="Line 24"/>
          <p:cNvSpPr>
            <a:spLocks noChangeShapeType="1"/>
          </p:cNvSpPr>
          <p:nvPr/>
        </p:nvSpPr>
        <p:spPr bwMode="auto">
          <a:xfrm>
            <a:off x="2028825" y="4567238"/>
            <a:ext cx="1069975" cy="1587"/>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97" name="Line 25"/>
          <p:cNvSpPr>
            <a:spLocks noChangeShapeType="1"/>
          </p:cNvSpPr>
          <p:nvPr/>
        </p:nvSpPr>
        <p:spPr bwMode="auto">
          <a:xfrm>
            <a:off x="1433513" y="4673600"/>
            <a:ext cx="1268412"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698" name="AutoShape 26"/>
          <p:cNvSpPr>
            <a:spLocks/>
          </p:cNvSpPr>
          <p:nvPr/>
        </p:nvSpPr>
        <p:spPr bwMode="auto">
          <a:xfrm>
            <a:off x="3276600" y="2286000"/>
            <a:ext cx="228600" cy="1042988"/>
          </a:xfrm>
          <a:prstGeom prst="rightBrace">
            <a:avLst>
              <a:gd name="adj1" fmla="val 834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699" name="AutoShape 27"/>
          <p:cNvSpPr>
            <a:spLocks/>
          </p:cNvSpPr>
          <p:nvPr/>
        </p:nvSpPr>
        <p:spPr bwMode="auto">
          <a:xfrm>
            <a:off x="3276600" y="3414713"/>
            <a:ext cx="228600" cy="652462"/>
          </a:xfrm>
          <a:prstGeom prst="rightBrace">
            <a:avLst>
              <a:gd name="adj1" fmla="val 833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00" name="AutoShape 28"/>
          <p:cNvSpPr>
            <a:spLocks/>
          </p:cNvSpPr>
          <p:nvPr/>
        </p:nvSpPr>
        <p:spPr bwMode="auto">
          <a:xfrm>
            <a:off x="3276600" y="4110038"/>
            <a:ext cx="228600" cy="312737"/>
          </a:xfrm>
          <a:prstGeom prst="rightBrace">
            <a:avLst>
              <a:gd name="adj1" fmla="val 833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01" name="AutoShape 29"/>
          <p:cNvSpPr>
            <a:spLocks/>
          </p:cNvSpPr>
          <p:nvPr/>
        </p:nvSpPr>
        <p:spPr bwMode="auto">
          <a:xfrm>
            <a:off x="3276600" y="4497388"/>
            <a:ext cx="228600" cy="185737"/>
          </a:xfrm>
          <a:prstGeom prst="rightBrace">
            <a:avLst>
              <a:gd name="adj1" fmla="val 833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02" name="Text Box 30"/>
          <p:cNvSpPr txBox="1">
            <a:spLocks noChangeArrowheads="1"/>
          </p:cNvSpPr>
          <p:nvPr/>
        </p:nvSpPr>
        <p:spPr bwMode="auto">
          <a:xfrm>
            <a:off x="3614738" y="265271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28703" name="Text Box 31"/>
          <p:cNvSpPr txBox="1">
            <a:spLocks noChangeArrowheads="1"/>
          </p:cNvSpPr>
          <p:nvPr/>
        </p:nvSpPr>
        <p:spPr bwMode="auto">
          <a:xfrm>
            <a:off x="3614738" y="3556000"/>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28704" name="Text Box 32"/>
          <p:cNvSpPr txBox="1">
            <a:spLocks noChangeArrowheads="1"/>
          </p:cNvSpPr>
          <p:nvPr/>
        </p:nvSpPr>
        <p:spPr bwMode="auto">
          <a:xfrm>
            <a:off x="3614738" y="40687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sp>
        <p:nvSpPr>
          <p:cNvPr id="28705" name="Text Box 33"/>
          <p:cNvSpPr txBox="1">
            <a:spLocks noChangeArrowheads="1"/>
          </p:cNvSpPr>
          <p:nvPr/>
        </p:nvSpPr>
        <p:spPr bwMode="auto">
          <a:xfrm>
            <a:off x="3614738" y="44116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8000"/>
                </a:solidFill>
              </a:rPr>
              <a:t>OTU4</a:t>
            </a:r>
          </a:p>
        </p:txBody>
      </p:sp>
      <p:grpSp>
        <p:nvGrpSpPr>
          <p:cNvPr id="28706" name="Group 34"/>
          <p:cNvGrpSpPr>
            <a:grpSpLocks/>
          </p:cNvGrpSpPr>
          <p:nvPr/>
        </p:nvGrpSpPr>
        <p:grpSpPr bwMode="auto">
          <a:xfrm>
            <a:off x="1414463" y="1752600"/>
            <a:ext cx="6251575" cy="3032125"/>
            <a:chOff x="891" y="1104"/>
            <a:chExt cx="3938" cy="1910"/>
          </a:xfrm>
        </p:grpSpPr>
        <p:sp>
          <p:nvSpPr>
            <p:cNvPr id="28707" name="Text Box 35"/>
            <p:cNvSpPr txBox="1">
              <a:spLocks noChangeArrowheads="1"/>
            </p:cNvSpPr>
            <p:nvPr/>
          </p:nvSpPr>
          <p:spPr bwMode="auto">
            <a:xfrm>
              <a:off x="891" y="1104"/>
              <a:ext cx="11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1</a:t>
              </a:r>
            </a:p>
          </p:txBody>
        </p:sp>
        <p:grpSp>
          <p:nvGrpSpPr>
            <p:cNvPr id="28708" name="Group 36"/>
            <p:cNvGrpSpPr>
              <a:grpSpLocks/>
            </p:cNvGrpSpPr>
            <p:nvPr/>
          </p:nvGrpSpPr>
          <p:grpSpPr bwMode="auto">
            <a:xfrm>
              <a:off x="3022" y="1112"/>
              <a:ext cx="1808" cy="1902"/>
              <a:chOff x="3022" y="1112"/>
              <a:chExt cx="1808" cy="1902"/>
            </a:xfrm>
          </p:grpSpPr>
          <p:sp>
            <p:nvSpPr>
              <p:cNvPr id="28709" name="Text Box 37"/>
              <p:cNvSpPr txBox="1">
                <a:spLocks noChangeArrowheads="1"/>
              </p:cNvSpPr>
              <p:nvPr/>
            </p:nvSpPr>
            <p:spPr bwMode="auto">
              <a:xfrm>
                <a:off x="3698" y="1112"/>
                <a:ext cx="11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2</a:t>
                </a:r>
              </a:p>
            </p:txBody>
          </p:sp>
          <p:sp>
            <p:nvSpPr>
              <p:cNvPr id="28710" name="Line 38"/>
              <p:cNvSpPr>
                <a:spLocks noChangeShapeType="1"/>
              </p:cNvSpPr>
              <p:nvPr/>
            </p:nvSpPr>
            <p:spPr bwMode="auto">
              <a:xfrm>
                <a:off x="3687" y="1967"/>
                <a:ext cx="10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11" name="Line 39"/>
              <p:cNvSpPr>
                <a:spLocks noChangeShapeType="1"/>
              </p:cNvSpPr>
              <p:nvPr/>
            </p:nvSpPr>
            <p:spPr bwMode="auto">
              <a:xfrm>
                <a:off x="4062" y="2031"/>
                <a:ext cx="672"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12" name="Line 40"/>
              <p:cNvSpPr>
                <a:spLocks noChangeShapeType="1"/>
              </p:cNvSpPr>
              <p:nvPr/>
            </p:nvSpPr>
            <p:spPr bwMode="auto">
              <a:xfrm>
                <a:off x="3687" y="2095"/>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13" name="Line 41"/>
              <p:cNvSpPr>
                <a:spLocks noChangeShapeType="1"/>
              </p:cNvSpPr>
              <p:nvPr/>
            </p:nvSpPr>
            <p:spPr bwMode="auto">
              <a:xfrm>
                <a:off x="3937" y="2159"/>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14" name="Line 42"/>
              <p:cNvSpPr>
                <a:spLocks noChangeShapeType="1"/>
              </p:cNvSpPr>
              <p:nvPr/>
            </p:nvSpPr>
            <p:spPr bwMode="auto">
              <a:xfrm>
                <a:off x="3862" y="2223"/>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15" name="Line 43"/>
              <p:cNvSpPr>
                <a:spLocks noChangeShapeType="1"/>
              </p:cNvSpPr>
              <p:nvPr/>
            </p:nvSpPr>
            <p:spPr bwMode="auto">
              <a:xfrm>
                <a:off x="3862" y="2287"/>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16" name="Line 44"/>
              <p:cNvSpPr>
                <a:spLocks noChangeShapeType="1"/>
              </p:cNvSpPr>
              <p:nvPr/>
            </p:nvSpPr>
            <p:spPr bwMode="auto">
              <a:xfrm>
                <a:off x="3862" y="2351"/>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17" name="Line 45"/>
              <p:cNvSpPr>
                <a:spLocks noChangeShapeType="1"/>
              </p:cNvSpPr>
              <p:nvPr/>
            </p:nvSpPr>
            <p:spPr bwMode="auto">
              <a:xfrm>
                <a:off x="3687" y="2433"/>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18" name="Line 46"/>
              <p:cNvSpPr>
                <a:spLocks noChangeShapeType="1"/>
              </p:cNvSpPr>
              <p:nvPr/>
            </p:nvSpPr>
            <p:spPr bwMode="auto">
              <a:xfrm>
                <a:off x="4062" y="2500"/>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19" name="Line 47"/>
              <p:cNvSpPr>
                <a:spLocks noChangeShapeType="1"/>
              </p:cNvSpPr>
              <p:nvPr/>
            </p:nvSpPr>
            <p:spPr bwMode="auto">
              <a:xfrm>
                <a:off x="3687" y="2567"/>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0" name="Line 48"/>
              <p:cNvSpPr>
                <a:spLocks noChangeShapeType="1"/>
              </p:cNvSpPr>
              <p:nvPr/>
            </p:nvSpPr>
            <p:spPr bwMode="auto">
              <a:xfrm>
                <a:off x="3687" y="1491"/>
                <a:ext cx="10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1" name="Line 49"/>
              <p:cNvSpPr>
                <a:spLocks noChangeShapeType="1"/>
              </p:cNvSpPr>
              <p:nvPr/>
            </p:nvSpPr>
            <p:spPr bwMode="auto">
              <a:xfrm>
                <a:off x="4062" y="1550"/>
                <a:ext cx="672"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2" name="Line 50"/>
              <p:cNvSpPr>
                <a:spLocks noChangeShapeType="1"/>
              </p:cNvSpPr>
              <p:nvPr/>
            </p:nvSpPr>
            <p:spPr bwMode="auto">
              <a:xfrm>
                <a:off x="3687" y="1608"/>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3" name="Line 51"/>
              <p:cNvSpPr>
                <a:spLocks noChangeShapeType="1"/>
              </p:cNvSpPr>
              <p:nvPr/>
            </p:nvSpPr>
            <p:spPr bwMode="auto">
              <a:xfrm>
                <a:off x="3937" y="1667"/>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4" name="Line 52"/>
              <p:cNvSpPr>
                <a:spLocks noChangeShapeType="1"/>
              </p:cNvSpPr>
              <p:nvPr/>
            </p:nvSpPr>
            <p:spPr bwMode="auto">
              <a:xfrm>
                <a:off x="3862" y="1727"/>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5" name="Line 53"/>
              <p:cNvSpPr>
                <a:spLocks noChangeShapeType="1"/>
              </p:cNvSpPr>
              <p:nvPr/>
            </p:nvSpPr>
            <p:spPr bwMode="auto">
              <a:xfrm>
                <a:off x="3862" y="1786"/>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6" name="Line 54"/>
              <p:cNvSpPr>
                <a:spLocks noChangeShapeType="1"/>
              </p:cNvSpPr>
              <p:nvPr/>
            </p:nvSpPr>
            <p:spPr bwMode="auto">
              <a:xfrm>
                <a:off x="3862" y="1845"/>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7" name="Line 55"/>
              <p:cNvSpPr>
                <a:spLocks noChangeShapeType="1"/>
              </p:cNvSpPr>
              <p:nvPr/>
            </p:nvSpPr>
            <p:spPr bwMode="auto">
              <a:xfrm>
                <a:off x="3712" y="1903"/>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8" name="Line 56"/>
              <p:cNvSpPr>
                <a:spLocks noChangeShapeType="1"/>
              </p:cNvSpPr>
              <p:nvPr/>
            </p:nvSpPr>
            <p:spPr bwMode="auto">
              <a:xfrm>
                <a:off x="3783" y="262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29" name="Line 57"/>
              <p:cNvSpPr>
                <a:spLocks noChangeShapeType="1"/>
              </p:cNvSpPr>
              <p:nvPr/>
            </p:nvSpPr>
            <p:spPr bwMode="auto">
              <a:xfrm>
                <a:off x="4158" y="2692"/>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30" name="Line 58"/>
              <p:cNvSpPr>
                <a:spLocks noChangeShapeType="1"/>
              </p:cNvSpPr>
              <p:nvPr/>
            </p:nvSpPr>
            <p:spPr bwMode="auto">
              <a:xfrm>
                <a:off x="3783" y="2759"/>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31" name="Line 59"/>
              <p:cNvSpPr>
                <a:spLocks noChangeShapeType="1"/>
              </p:cNvSpPr>
              <p:nvPr/>
            </p:nvSpPr>
            <p:spPr bwMode="auto">
              <a:xfrm>
                <a:off x="3744" y="2817"/>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32" name="Line 60"/>
              <p:cNvSpPr>
                <a:spLocks noChangeShapeType="1"/>
              </p:cNvSpPr>
              <p:nvPr/>
            </p:nvSpPr>
            <p:spPr bwMode="auto">
              <a:xfrm>
                <a:off x="3744" y="2879"/>
                <a:ext cx="798"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33" name="Line 61"/>
              <p:cNvSpPr>
                <a:spLocks noChangeShapeType="1"/>
              </p:cNvSpPr>
              <p:nvPr/>
            </p:nvSpPr>
            <p:spPr bwMode="auto">
              <a:xfrm>
                <a:off x="3744" y="2951"/>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34" name="Line 62"/>
              <p:cNvSpPr>
                <a:spLocks noChangeShapeType="1"/>
              </p:cNvSpPr>
              <p:nvPr/>
            </p:nvSpPr>
            <p:spPr bwMode="auto">
              <a:xfrm>
                <a:off x="3744" y="301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28735" name="AutoShape 63"/>
              <p:cNvSpPr>
                <a:spLocks/>
              </p:cNvSpPr>
              <p:nvPr/>
            </p:nvSpPr>
            <p:spPr bwMode="auto">
              <a:xfrm flipH="1">
                <a:off x="3504" y="1440"/>
                <a:ext cx="142" cy="477"/>
              </a:xfrm>
              <a:prstGeom prst="rightBrace">
                <a:avLst>
                  <a:gd name="adj1" fmla="val 839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36" name="AutoShape 64"/>
              <p:cNvSpPr>
                <a:spLocks/>
              </p:cNvSpPr>
              <p:nvPr/>
            </p:nvSpPr>
            <p:spPr bwMode="auto">
              <a:xfrm flipH="1">
                <a:off x="3504" y="1967"/>
                <a:ext cx="142" cy="409"/>
              </a:xfrm>
              <a:prstGeom prst="rightBrace">
                <a:avLst>
                  <a:gd name="adj1" fmla="val 8414"/>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37" name="AutoShape 65"/>
              <p:cNvSpPr>
                <a:spLocks/>
              </p:cNvSpPr>
              <p:nvPr/>
            </p:nvSpPr>
            <p:spPr bwMode="auto">
              <a:xfrm flipH="1">
                <a:off x="3504" y="2433"/>
                <a:ext cx="142" cy="580"/>
              </a:xfrm>
              <a:prstGeom prst="rightBrace">
                <a:avLst>
                  <a:gd name="adj1" fmla="val 841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8738" name="Text Box 66"/>
              <p:cNvSpPr txBox="1">
                <a:spLocks noChangeArrowheads="1"/>
              </p:cNvSpPr>
              <p:nvPr/>
            </p:nvSpPr>
            <p:spPr bwMode="auto">
              <a:xfrm>
                <a:off x="3022" y="1567"/>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28739" name="Text Box 67"/>
              <p:cNvSpPr txBox="1">
                <a:spLocks noChangeArrowheads="1"/>
              </p:cNvSpPr>
              <p:nvPr/>
            </p:nvSpPr>
            <p:spPr bwMode="auto">
              <a:xfrm>
                <a:off x="3022" y="2051"/>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28740" name="Text Box 68"/>
              <p:cNvSpPr txBox="1">
                <a:spLocks noChangeArrowheads="1"/>
              </p:cNvSpPr>
              <p:nvPr/>
            </p:nvSpPr>
            <p:spPr bwMode="auto">
              <a:xfrm>
                <a:off x="3022" y="2593"/>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grpSp>
      </p:grpSp>
      <p:sp>
        <p:nvSpPr>
          <p:cNvPr id="28741" name="Oval 69"/>
          <p:cNvSpPr>
            <a:spLocks noChangeArrowheads="1"/>
          </p:cNvSpPr>
          <p:nvPr/>
        </p:nvSpPr>
        <p:spPr bwMode="auto">
          <a:xfrm>
            <a:off x="393700" y="1524000"/>
            <a:ext cx="4406900" cy="3962400"/>
          </a:xfrm>
          <a:prstGeom prst="ellipse">
            <a:avLst/>
          </a:prstGeom>
          <a:noFill/>
          <a:ln w="38160" cap="sq">
            <a:solidFill>
              <a:srgbClr val="000000"/>
            </a:solidFill>
            <a:miter lim="800000"/>
            <a:headEnd/>
            <a:tailEnd/>
          </a:ln>
          <a:effectLst>
            <a:outerShdw blurRad="63500" dist="75597" dir="1064680" algn="ctr" rotWithShape="0">
              <a:srgbClr val="808080">
                <a:alpha val="35036"/>
              </a:srgbClr>
            </a:outerShdw>
          </a:effectLst>
          <a:extLst>
            <a:ext uri="{909E8E84-426E-40dd-AFC4-6F175D3DCCD1}">
              <a14:hiddenFill xmlns:a14="http://schemas.microsoft.com/office/drawing/2010/main">
                <a:solidFill>
                  <a:srgbClr val="FFFFFF"/>
                </a:solidFill>
              </a14:hiddenFill>
            </a:ext>
          </a:extLst>
        </p:spPr>
        <p:txBody>
          <a:bodyPr wrap="none" anchor="ctr"/>
          <a:lstStyle/>
          <a:p>
            <a:endParaRPr lang="en-US"/>
          </a:p>
        </p:txBody>
      </p:sp>
      <p:sp>
        <p:nvSpPr>
          <p:cNvPr id="28742" name="Text Box 70"/>
          <p:cNvSpPr txBox="1">
            <a:spLocks noChangeArrowheads="1"/>
          </p:cNvSpPr>
          <p:nvPr/>
        </p:nvSpPr>
        <p:spPr bwMode="auto">
          <a:xfrm>
            <a:off x="1385888" y="5715000"/>
            <a:ext cx="5181800"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2000" b="1" u="sng" dirty="0"/>
              <a:t>Alpha diversity</a:t>
            </a:r>
            <a:r>
              <a:rPr lang="en-US" sz="2000" dirty="0"/>
              <a:t>, i.e. how many taxa in a </a:t>
            </a:r>
            <a:r>
              <a:rPr lang="en-US" sz="2000" dirty="0" smtClean="0"/>
              <a:t>sample.</a:t>
            </a:r>
          </a:p>
          <a:p>
            <a:pPr>
              <a:buClrTx/>
              <a:buFontTx/>
              <a:buNone/>
            </a:pPr>
            <a:r>
              <a:rPr lang="en-US" sz="2000" dirty="0" smtClean="0"/>
              <a:t>Establishing profiles. </a:t>
            </a:r>
            <a:endParaRPr lang="en-US" sz="2000" dirty="0"/>
          </a:p>
        </p:txBody>
      </p:sp>
      <p:sp>
        <p:nvSpPr>
          <p:cNvPr id="72"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Alpha Diversity</a:t>
            </a:r>
            <a:endParaRPr lang="en-US" dirty="0"/>
          </a:p>
        </p:txBody>
      </p:sp>
    </p:spTree>
    <p:extLst>
      <p:ext uri="{BB962C8B-B14F-4D97-AF65-F5344CB8AC3E}">
        <p14:creationId xmlns:p14="http://schemas.microsoft.com/office/powerpoint/2010/main" val="13624028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auto">
          <a:xfrm>
            <a:off x="1433513" y="3419475"/>
            <a:ext cx="166528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3" name="Line 3"/>
          <p:cNvSpPr>
            <a:spLocks noChangeShapeType="1"/>
          </p:cNvSpPr>
          <p:nvPr/>
        </p:nvSpPr>
        <p:spPr bwMode="auto">
          <a:xfrm>
            <a:off x="2028825" y="3521075"/>
            <a:ext cx="1069975"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4" name="Line 4"/>
          <p:cNvSpPr>
            <a:spLocks noChangeShapeType="1"/>
          </p:cNvSpPr>
          <p:nvPr/>
        </p:nvSpPr>
        <p:spPr bwMode="auto">
          <a:xfrm>
            <a:off x="1433513" y="36226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5" name="Line 5"/>
          <p:cNvSpPr>
            <a:spLocks noChangeShapeType="1"/>
          </p:cNvSpPr>
          <p:nvPr/>
        </p:nvSpPr>
        <p:spPr bwMode="auto">
          <a:xfrm>
            <a:off x="1830388" y="37242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6" name="Line 6"/>
          <p:cNvSpPr>
            <a:spLocks noChangeShapeType="1"/>
          </p:cNvSpPr>
          <p:nvPr/>
        </p:nvSpPr>
        <p:spPr bwMode="auto">
          <a:xfrm>
            <a:off x="1711325" y="38258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7" name="Line 7"/>
          <p:cNvSpPr>
            <a:spLocks noChangeShapeType="1"/>
          </p:cNvSpPr>
          <p:nvPr/>
        </p:nvSpPr>
        <p:spPr bwMode="auto">
          <a:xfrm>
            <a:off x="1711325" y="39274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8" name="Line 8"/>
          <p:cNvSpPr>
            <a:spLocks noChangeShapeType="1"/>
          </p:cNvSpPr>
          <p:nvPr/>
        </p:nvSpPr>
        <p:spPr bwMode="auto">
          <a:xfrm>
            <a:off x="1711325" y="40290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9" name="Line 9"/>
          <p:cNvSpPr>
            <a:spLocks noChangeShapeType="1"/>
          </p:cNvSpPr>
          <p:nvPr/>
        </p:nvSpPr>
        <p:spPr bwMode="auto">
          <a:xfrm>
            <a:off x="1433513" y="4143375"/>
            <a:ext cx="1665287"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0" name="Line 10"/>
          <p:cNvSpPr>
            <a:spLocks noChangeShapeType="1"/>
          </p:cNvSpPr>
          <p:nvPr/>
        </p:nvSpPr>
        <p:spPr bwMode="auto">
          <a:xfrm>
            <a:off x="2028825" y="4249738"/>
            <a:ext cx="1069975" cy="1587"/>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1" name="Line 11"/>
          <p:cNvSpPr>
            <a:spLocks noChangeShapeType="1"/>
          </p:cNvSpPr>
          <p:nvPr/>
        </p:nvSpPr>
        <p:spPr bwMode="auto">
          <a:xfrm>
            <a:off x="1433513" y="4356100"/>
            <a:ext cx="1268412"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2" name="Line 12"/>
          <p:cNvSpPr>
            <a:spLocks noChangeShapeType="1"/>
          </p:cNvSpPr>
          <p:nvPr/>
        </p:nvSpPr>
        <p:spPr bwMode="auto">
          <a:xfrm>
            <a:off x="1433513" y="2390775"/>
            <a:ext cx="1665287"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3" name="Line 13"/>
          <p:cNvSpPr>
            <a:spLocks noChangeShapeType="1"/>
          </p:cNvSpPr>
          <p:nvPr/>
        </p:nvSpPr>
        <p:spPr bwMode="auto">
          <a:xfrm>
            <a:off x="2028825" y="2484438"/>
            <a:ext cx="1069975"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4" name="Line 14"/>
          <p:cNvSpPr>
            <a:spLocks noChangeShapeType="1"/>
          </p:cNvSpPr>
          <p:nvPr/>
        </p:nvSpPr>
        <p:spPr bwMode="auto">
          <a:xfrm>
            <a:off x="1433513" y="2578100"/>
            <a:ext cx="1268412"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5" name="Line 15"/>
          <p:cNvSpPr>
            <a:spLocks noChangeShapeType="1"/>
          </p:cNvSpPr>
          <p:nvPr/>
        </p:nvSpPr>
        <p:spPr bwMode="auto">
          <a:xfrm>
            <a:off x="1830388" y="2671763"/>
            <a:ext cx="1268412"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6" name="Line 16"/>
          <p:cNvSpPr>
            <a:spLocks noChangeShapeType="1"/>
          </p:cNvSpPr>
          <p:nvPr/>
        </p:nvSpPr>
        <p:spPr bwMode="auto">
          <a:xfrm>
            <a:off x="1711325" y="2765425"/>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7" name="Line 17"/>
          <p:cNvSpPr>
            <a:spLocks noChangeShapeType="1"/>
          </p:cNvSpPr>
          <p:nvPr/>
        </p:nvSpPr>
        <p:spPr bwMode="auto">
          <a:xfrm>
            <a:off x="1711325" y="285908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8" name="Line 18"/>
          <p:cNvSpPr>
            <a:spLocks noChangeShapeType="1"/>
          </p:cNvSpPr>
          <p:nvPr/>
        </p:nvSpPr>
        <p:spPr bwMode="auto">
          <a:xfrm>
            <a:off x="1711325" y="295433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9" name="Line 19"/>
          <p:cNvSpPr>
            <a:spLocks noChangeShapeType="1"/>
          </p:cNvSpPr>
          <p:nvPr/>
        </p:nvSpPr>
        <p:spPr bwMode="auto">
          <a:xfrm>
            <a:off x="1473200" y="3048000"/>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0" name="Line 20"/>
          <p:cNvSpPr>
            <a:spLocks noChangeShapeType="1"/>
          </p:cNvSpPr>
          <p:nvPr/>
        </p:nvSpPr>
        <p:spPr bwMode="auto">
          <a:xfrm>
            <a:off x="1512888" y="3141663"/>
            <a:ext cx="166528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1" name="Line 21"/>
          <p:cNvSpPr>
            <a:spLocks noChangeShapeType="1"/>
          </p:cNvSpPr>
          <p:nvPr/>
        </p:nvSpPr>
        <p:spPr bwMode="auto">
          <a:xfrm>
            <a:off x="2108200" y="3235325"/>
            <a:ext cx="1069975"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2" name="Line 22"/>
          <p:cNvSpPr>
            <a:spLocks noChangeShapeType="1"/>
          </p:cNvSpPr>
          <p:nvPr/>
        </p:nvSpPr>
        <p:spPr bwMode="auto">
          <a:xfrm>
            <a:off x="1512888" y="3328988"/>
            <a:ext cx="150653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3" name="Line 23"/>
          <p:cNvSpPr>
            <a:spLocks noChangeShapeType="1"/>
          </p:cNvSpPr>
          <p:nvPr/>
        </p:nvSpPr>
        <p:spPr bwMode="auto">
          <a:xfrm>
            <a:off x="1433513" y="4460875"/>
            <a:ext cx="1665287"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4" name="Line 24"/>
          <p:cNvSpPr>
            <a:spLocks noChangeShapeType="1"/>
          </p:cNvSpPr>
          <p:nvPr/>
        </p:nvSpPr>
        <p:spPr bwMode="auto">
          <a:xfrm>
            <a:off x="2028825" y="4567238"/>
            <a:ext cx="1069975" cy="1587"/>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5" name="Line 25"/>
          <p:cNvSpPr>
            <a:spLocks noChangeShapeType="1"/>
          </p:cNvSpPr>
          <p:nvPr/>
        </p:nvSpPr>
        <p:spPr bwMode="auto">
          <a:xfrm>
            <a:off x="1433513" y="4673600"/>
            <a:ext cx="1268412"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6" name="AutoShape 26"/>
          <p:cNvSpPr>
            <a:spLocks/>
          </p:cNvSpPr>
          <p:nvPr/>
        </p:nvSpPr>
        <p:spPr bwMode="auto">
          <a:xfrm>
            <a:off x="3276600" y="2286000"/>
            <a:ext cx="228600" cy="1042988"/>
          </a:xfrm>
          <a:prstGeom prst="rightBrace">
            <a:avLst>
              <a:gd name="adj1" fmla="val 834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7" name="AutoShape 27"/>
          <p:cNvSpPr>
            <a:spLocks/>
          </p:cNvSpPr>
          <p:nvPr/>
        </p:nvSpPr>
        <p:spPr bwMode="auto">
          <a:xfrm>
            <a:off x="3276600" y="3414713"/>
            <a:ext cx="228600" cy="652462"/>
          </a:xfrm>
          <a:prstGeom prst="rightBrace">
            <a:avLst>
              <a:gd name="adj1" fmla="val 833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8" name="AutoShape 28"/>
          <p:cNvSpPr>
            <a:spLocks/>
          </p:cNvSpPr>
          <p:nvPr/>
        </p:nvSpPr>
        <p:spPr bwMode="auto">
          <a:xfrm>
            <a:off x="3276600" y="4110038"/>
            <a:ext cx="228600" cy="312737"/>
          </a:xfrm>
          <a:prstGeom prst="rightBrace">
            <a:avLst>
              <a:gd name="adj1" fmla="val 833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9" name="AutoShape 29"/>
          <p:cNvSpPr>
            <a:spLocks/>
          </p:cNvSpPr>
          <p:nvPr/>
        </p:nvSpPr>
        <p:spPr bwMode="auto">
          <a:xfrm>
            <a:off x="3276600" y="4497388"/>
            <a:ext cx="228600" cy="185737"/>
          </a:xfrm>
          <a:prstGeom prst="rightBrace">
            <a:avLst>
              <a:gd name="adj1" fmla="val 833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50" name="Text Box 30"/>
          <p:cNvSpPr txBox="1">
            <a:spLocks noChangeArrowheads="1"/>
          </p:cNvSpPr>
          <p:nvPr/>
        </p:nvSpPr>
        <p:spPr bwMode="auto">
          <a:xfrm>
            <a:off x="3614738" y="265271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30751" name="Text Box 31"/>
          <p:cNvSpPr txBox="1">
            <a:spLocks noChangeArrowheads="1"/>
          </p:cNvSpPr>
          <p:nvPr/>
        </p:nvSpPr>
        <p:spPr bwMode="auto">
          <a:xfrm>
            <a:off x="3614738" y="3556000"/>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30752" name="Text Box 32"/>
          <p:cNvSpPr txBox="1">
            <a:spLocks noChangeArrowheads="1"/>
          </p:cNvSpPr>
          <p:nvPr/>
        </p:nvSpPr>
        <p:spPr bwMode="auto">
          <a:xfrm>
            <a:off x="3614738" y="40687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sp>
        <p:nvSpPr>
          <p:cNvPr id="30753" name="Text Box 33"/>
          <p:cNvSpPr txBox="1">
            <a:spLocks noChangeArrowheads="1"/>
          </p:cNvSpPr>
          <p:nvPr/>
        </p:nvSpPr>
        <p:spPr bwMode="auto">
          <a:xfrm>
            <a:off x="3614738" y="44116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8000"/>
                </a:solidFill>
              </a:rPr>
              <a:t>OTU4</a:t>
            </a:r>
          </a:p>
        </p:txBody>
      </p:sp>
      <p:grpSp>
        <p:nvGrpSpPr>
          <p:cNvPr id="30754" name="Group 34"/>
          <p:cNvGrpSpPr>
            <a:grpSpLocks/>
          </p:cNvGrpSpPr>
          <p:nvPr/>
        </p:nvGrpSpPr>
        <p:grpSpPr bwMode="auto">
          <a:xfrm>
            <a:off x="1414463" y="1752600"/>
            <a:ext cx="6251575" cy="3032125"/>
            <a:chOff x="891" y="1104"/>
            <a:chExt cx="3938" cy="1910"/>
          </a:xfrm>
        </p:grpSpPr>
        <p:sp>
          <p:nvSpPr>
            <p:cNvPr id="30755" name="Text Box 35"/>
            <p:cNvSpPr txBox="1">
              <a:spLocks noChangeArrowheads="1"/>
            </p:cNvSpPr>
            <p:nvPr/>
          </p:nvSpPr>
          <p:spPr bwMode="auto">
            <a:xfrm>
              <a:off x="891" y="1104"/>
              <a:ext cx="11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1</a:t>
              </a:r>
            </a:p>
          </p:txBody>
        </p:sp>
        <p:grpSp>
          <p:nvGrpSpPr>
            <p:cNvPr id="30756" name="Group 36"/>
            <p:cNvGrpSpPr>
              <a:grpSpLocks/>
            </p:cNvGrpSpPr>
            <p:nvPr/>
          </p:nvGrpSpPr>
          <p:grpSpPr bwMode="auto">
            <a:xfrm>
              <a:off x="3022" y="1112"/>
              <a:ext cx="1808" cy="1902"/>
              <a:chOff x="3022" y="1112"/>
              <a:chExt cx="1808" cy="1902"/>
            </a:xfrm>
          </p:grpSpPr>
          <p:sp>
            <p:nvSpPr>
              <p:cNvPr id="30757" name="Text Box 37"/>
              <p:cNvSpPr txBox="1">
                <a:spLocks noChangeArrowheads="1"/>
              </p:cNvSpPr>
              <p:nvPr/>
            </p:nvSpPr>
            <p:spPr bwMode="auto">
              <a:xfrm>
                <a:off x="3698" y="1112"/>
                <a:ext cx="11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2</a:t>
                </a:r>
              </a:p>
            </p:txBody>
          </p:sp>
          <p:sp>
            <p:nvSpPr>
              <p:cNvPr id="30758" name="Line 38"/>
              <p:cNvSpPr>
                <a:spLocks noChangeShapeType="1"/>
              </p:cNvSpPr>
              <p:nvPr/>
            </p:nvSpPr>
            <p:spPr bwMode="auto">
              <a:xfrm>
                <a:off x="3687" y="1967"/>
                <a:ext cx="10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59" name="Line 39"/>
              <p:cNvSpPr>
                <a:spLocks noChangeShapeType="1"/>
              </p:cNvSpPr>
              <p:nvPr/>
            </p:nvSpPr>
            <p:spPr bwMode="auto">
              <a:xfrm>
                <a:off x="4062" y="2031"/>
                <a:ext cx="672"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0" name="Line 40"/>
              <p:cNvSpPr>
                <a:spLocks noChangeShapeType="1"/>
              </p:cNvSpPr>
              <p:nvPr/>
            </p:nvSpPr>
            <p:spPr bwMode="auto">
              <a:xfrm>
                <a:off x="3687" y="2095"/>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1" name="Line 41"/>
              <p:cNvSpPr>
                <a:spLocks noChangeShapeType="1"/>
              </p:cNvSpPr>
              <p:nvPr/>
            </p:nvSpPr>
            <p:spPr bwMode="auto">
              <a:xfrm>
                <a:off x="3937" y="2159"/>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2" name="Line 42"/>
              <p:cNvSpPr>
                <a:spLocks noChangeShapeType="1"/>
              </p:cNvSpPr>
              <p:nvPr/>
            </p:nvSpPr>
            <p:spPr bwMode="auto">
              <a:xfrm>
                <a:off x="3862" y="2223"/>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3" name="Line 43"/>
              <p:cNvSpPr>
                <a:spLocks noChangeShapeType="1"/>
              </p:cNvSpPr>
              <p:nvPr/>
            </p:nvSpPr>
            <p:spPr bwMode="auto">
              <a:xfrm>
                <a:off x="3862" y="2287"/>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4" name="Line 44"/>
              <p:cNvSpPr>
                <a:spLocks noChangeShapeType="1"/>
              </p:cNvSpPr>
              <p:nvPr/>
            </p:nvSpPr>
            <p:spPr bwMode="auto">
              <a:xfrm>
                <a:off x="3862" y="2351"/>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5" name="Line 45"/>
              <p:cNvSpPr>
                <a:spLocks noChangeShapeType="1"/>
              </p:cNvSpPr>
              <p:nvPr/>
            </p:nvSpPr>
            <p:spPr bwMode="auto">
              <a:xfrm>
                <a:off x="3687" y="2433"/>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6" name="Line 46"/>
              <p:cNvSpPr>
                <a:spLocks noChangeShapeType="1"/>
              </p:cNvSpPr>
              <p:nvPr/>
            </p:nvSpPr>
            <p:spPr bwMode="auto">
              <a:xfrm>
                <a:off x="4062" y="2500"/>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7" name="Line 47"/>
              <p:cNvSpPr>
                <a:spLocks noChangeShapeType="1"/>
              </p:cNvSpPr>
              <p:nvPr/>
            </p:nvSpPr>
            <p:spPr bwMode="auto">
              <a:xfrm>
                <a:off x="3687" y="2567"/>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8" name="Line 48"/>
              <p:cNvSpPr>
                <a:spLocks noChangeShapeType="1"/>
              </p:cNvSpPr>
              <p:nvPr/>
            </p:nvSpPr>
            <p:spPr bwMode="auto">
              <a:xfrm>
                <a:off x="3687" y="1491"/>
                <a:ext cx="10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9" name="Line 49"/>
              <p:cNvSpPr>
                <a:spLocks noChangeShapeType="1"/>
              </p:cNvSpPr>
              <p:nvPr/>
            </p:nvSpPr>
            <p:spPr bwMode="auto">
              <a:xfrm>
                <a:off x="4062" y="1550"/>
                <a:ext cx="672"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0" name="Line 50"/>
              <p:cNvSpPr>
                <a:spLocks noChangeShapeType="1"/>
              </p:cNvSpPr>
              <p:nvPr/>
            </p:nvSpPr>
            <p:spPr bwMode="auto">
              <a:xfrm>
                <a:off x="3687" y="1608"/>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1" name="Line 51"/>
              <p:cNvSpPr>
                <a:spLocks noChangeShapeType="1"/>
              </p:cNvSpPr>
              <p:nvPr/>
            </p:nvSpPr>
            <p:spPr bwMode="auto">
              <a:xfrm>
                <a:off x="3937" y="1667"/>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2" name="Line 52"/>
              <p:cNvSpPr>
                <a:spLocks noChangeShapeType="1"/>
              </p:cNvSpPr>
              <p:nvPr/>
            </p:nvSpPr>
            <p:spPr bwMode="auto">
              <a:xfrm>
                <a:off x="3862" y="1727"/>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3" name="Line 53"/>
              <p:cNvSpPr>
                <a:spLocks noChangeShapeType="1"/>
              </p:cNvSpPr>
              <p:nvPr/>
            </p:nvSpPr>
            <p:spPr bwMode="auto">
              <a:xfrm>
                <a:off x="3862" y="1786"/>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4" name="Line 54"/>
              <p:cNvSpPr>
                <a:spLocks noChangeShapeType="1"/>
              </p:cNvSpPr>
              <p:nvPr/>
            </p:nvSpPr>
            <p:spPr bwMode="auto">
              <a:xfrm>
                <a:off x="3862" y="1845"/>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5" name="Line 55"/>
              <p:cNvSpPr>
                <a:spLocks noChangeShapeType="1"/>
              </p:cNvSpPr>
              <p:nvPr/>
            </p:nvSpPr>
            <p:spPr bwMode="auto">
              <a:xfrm>
                <a:off x="3712" y="1903"/>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6" name="Line 56"/>
              <p:cNvSpPr>
                <a:spLocks noChangeShapeType="1"/>
              </p:cNvSpPr>
              <p:nvPr/>
            </p:nvSpPr>
            <p:spPr bwMode="auto">
              <a:xfrm>
                <a:off x="3783" y="262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7" name="Line 57"/>
              <p:cNvSpPr>
                <a:spLocks noChangeShapeType="1"/>
              </p:cNvSpPr>
              <p:nvPr/>
            </p:nvSpPr>
            <p:spPr bwMode="auto">
              <a:xfrm>
                <a:off x="4158" y="2692"/>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8" name="Line 58"/>
              <p:cNvSpPr>
                <a:spLocks noChangeShapeType="1"/>
              </p:cNvSpPr>
              <p:nvPr/>
            </p:nvSpPr>
            <p:spPr bwMode="auto">
              <a:xfrm>
                <a:off x="3783" y="2759"/>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9" name="Line 59"/>
              <p:cNvSpPr>
                <a:spLocks noChangeShapeType="1"/>
              </p:cNvSpPr>
              <p:nvPr/>
            </p:nvSpPr>
            <p:spPr bwMode="auto">
              <a:xfrm>
                <a:off x="3744" y="2817"/>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0" name="Line 60"/>
              <p:cNvSpPr>
                <a:spLocks noChangeShapeType="1"/>
              </p:cNvSpPr>
              <p:nvPr/>
            </p:nvSpPr>
            <p:spPr bwMode="auto">
              <a:xfrm>
                <a:off x="3744" y="2879"/>
                <a:ext cx="798"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1" name="Line 61"/>
              <p:cNvSpPr>
                <a:spLocks noChangeShapeType="1"/>
              </p:cNvSpPr>
              <p:nvPr/>
            </p:nvSpPr>
            <p:spPr bwMode="auto">
              <a:xfrm>
                <a:off x="3744" y="2951"/>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2" name="Line 62"/>
              <p:cNvSpPr>
                <a:spLocks noChangeShapeType="1"/>
              </p:cNvSpPr>
              <p:nvPr/>
            </p:nvSpPr>
            <p:spPr bwMode="auto">
              <a:xfrm>
                <a:off x="3744" y="301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3" name="AutoShape 63"/>
              <p:cNvSpPr>
                <a:spLocks/>
              </p:cNvSpPr>
              <p:nvPr/>
            </p:nvSpPr>
            <p:spPr bwMode="auto">
              <a:xfrm flipH="1">
                <a:off x="3504" y="1440"/>
                <a:ext cx="142" cy="477"/>
              </a:xfrm>
              <a:prstGeom prst="rightBrace">
                <a:avLst>
                  <a:gd name="adj1" fmla="val 839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84" name="AutoShape 64"/>
              <p:cNvSpPr>
                <a:spLocks/>
              </p:cNvSpPr>
              <p:nvPr/>
            </p:nvSpPr>
            <p:spPr bwMode="auto">
              <a:xfrm flipH="1">
                <a:off x="3504" y="1967"/>
                <a:ext cx="142" cy="409"/>
              </a:xfrm>
              <a:prstGeom prst="rightBrace">
                <a:avLst>
                  <a:gd name="adj1" fmla="val 8414"/>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85" name="AutoShape 65"/>
              <p:cNvSpPr>
                <a:spLocks/>
              </p:cNvSpPr>
              <p:nvPr/>
            </p:nvSpPr>
            <p:spPr bwMode="auto">
              <a:xfrm flipH="1">
                <a:off x="3504" y="2433"/>
                <a:ext cx="142" cy="580"/>
              </a:xfrm>
              <a:prstGeom prst="rightBrace">
                <a:avLst>
                  <a:gd name="adj1" fmla="val 841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86" name="Text Box 66"/>
              <p:cNvSpPr txBox="1">
                <a:spLocks noChangeArrowheads="1"/>
              </p:cNvSpPr>
              <p:nvPr/>
            </p:nvSpPr>
            <p:spPr bwMode="auto">
              <a:xfrm>
                <a:off x="3022" y="1567"/>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30787" name="Text Box 67"/>
              <p:cNvSpPr txBox="1">
                <a:spLocks noChangeArrowheads="1"/>
              </p:cNvSpPr>
              <p:nvPr/>
            </p:nvSpPr>
            <p:spPr bwMode="auto">
              <a:xfrm>
                <a:off x="3022" y="2051"/>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30788" name="Text Box 68"/>
              <p:cNvSpPr txBox="1">
                <a:spLocks noChangeArrowheads="1"/>
              </p:cNvSpPr>
              <p:nvPr/>
            </p:nvSpPr>
            <p:spPr bwMode="auto">
              <a:xfrm>
                <a:off x="3022" y="2593"/>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grpSp>
      </p:grpSp>
      <p:sp>
        <p:nvSpPr>
          <p:cNvPr id="30789" name="Text Box 69"/>
          <p:cNvSpPr txBox="1">
            <a:spLocks noChangeArrowheads="1"/>
          </p:cNvSpPr>
          <p:nvPr/>
        </p:nvSpPr>
        <p:spPr bwMode="auto">
          <a:xfrm>
            <a:off x="1022350" y="5334000"/>
            <a:ext cx="6143050" cy="71006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2000" b="1" u="sng" dirty="0"/>
              <a:t>Beta-diversity</a:t>
            </a:r>
            <a:r>
              <a:rPr lang="en-US" sz="2000" dirty="0"/>
              <a:t>, i.e. how many taxa shared across </a:t>
            </a:r>
            <a:r>
              <a:rPr lang="en-US" sz="2000" dirty="0" smtClean="0"/>
              <a:t>samples</a:t>
            </a:r>
          </a:p>
          <a:p>
            <a:pPr>
              <a:buClrTx/>
              <a:buFontTx/>
              <a:buNone/>
            </a:pPr>
            <a:r>
              <a:rPr lang="en-US" sz="2000" dirty="0" smtClean="0"/>
              <a:t>Comparing profiles.</a:t>
            </a:r>
            <a:endParaRPr lang="en-US" sz="2000" dirty="0"/>
          </a:p>
        </p:txBody>
      </p:sp>
      <p:cxnSp>
        <p:nvCxnSpPr>
          <p:cNvPr id="30790" name="AutoShape 70"/>
          <p:cNvCxnSpPr>
            <a:cxnSpLocks noChangeShapeType="1"/>
            <a:endCxn id="30786" idx="1"/>
          </p:cNvCxnSpPr>
          <p:nvPr/>
        </p:nvCxnSpPr>
        <p:spPr bwMode="auto">
          <a:xfrm flipV="1">
            <a:off x="4329113" y="2671763"/>
            <a:ext cx="468312" cy="141287"/>
          </a:xfrm>
          <a:prstGeom prst="straightConnector1">
            <a:avLst/>
          </a:prstGeom>
          <a:noFill/>
          <a:ln w="38160" cap="sq">
            <a:solidFill>
              <a:srgbClr val="000000"/>
            </a:solidFill>
            <a:miter lim="800000"/>
            <a:headEnd type="triangle" w="med" len="med"/>
            <a:tailEnd type="triangle" w="med" len="me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cxnSp>
      <p:cxnSp>
        <p:nvCxnSpPr>
          <p:cNvPr id="30791" name="AutoShape 71"/>
          <p:cNvCxnSpPr>
            <a:cxnSpLocks noChangeShapeType="1"/>
            <a:endCxn id="30787" idx="1"/>
          </p:cNvCxnSpPr>
          <p:nvPr/>
        </p:nvCxnSpPr>
        <p:spPr bwMode="auto">
          <a:xfrm flipV="1">
            <a:off x="4329113" y="3440113"/>
            <a:ext cx="468312" cy="298450"/>
          </a:xfrm>
          <a:prstGeom prst="straightConnector1">
            <a:avLst/>
          </a:prstGeom>
          <a:noFill/>
          <a:ln w="38160" cap="sq">
            <a:solidFill>
              <a:srgbClr val="000000"/>
            </a:solidFill>
            <a:miter lim="800000"/>
            <a:headEnd type="triangle" w="med" len="med"/>
            <a:tailEnd type="triangle" w="med" len="me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cxnSp>
      <p:cxnSp>
        <p:nvCxnSpPr>
          <p:cNvPr id="30792" name="AutoShape 72"/>
          <p:cNvCxnSpPr>
            <a:cxnSpLocks noChangeShapeType="1"/>
            <a:stCxn id="30752" idx="3"/>
            <a:endCxn id="30788" idx="1"/>
          </p:cNvCxnSpPr>
          <p:nvPr/>
        </p:nvCxnSpPr>
        <p:spPr bwMode="auto">
          <a:xfrm>
            <a:off x="4491038" y="4252913"/>
            <a:ext cx="306387" cy="47625"/>
          </a:xfrm>
          <a:prstGeom prst="straightConnector1">
            <a:avLst/>
          </a:prstGeom>
          <a:noFill/>
          <a:ln w="38160" cap="sq">
            <a:solidFill>
              <a:srgbClr val="000000"/>
            </a:solidFill>
            <a:miter lim="800000"/>
            <a:headEnd type="triangle" w="med" len="med"/>
            <a:tailEnd type="triangle" w="med" len="me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cxnSp>
      <p:sp>
        <p:nvSpPr>
          <p:cNvPr id="74"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Beta Diversity</a:t>
            </a:r>
            <a:endParaRPr lang="en-US" dirty="0"/>
          </a:p>
        </p:txBody>
      </p:sp>
    </p:spTree>
    <p:extLst>
      <p:ext uri="{BB962C8B-B14F-4D97-AF65-F5344CB8AC3E}">
        <p14:creationId xmlns:p14="http://schemas.microsoft.com/office/powerpoint/2010/main" val="373173369"/>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auto">
          <a:xfrm>
            <a:off x="1433513" y="3419475"/>
            <a:ext cx="166528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3" name="Line 3"/>
          <p:cNvSpPr>
            <a:spLocks noChangeShapeType="1"/>
          </p:cNvSpPr>
          <p:nvPr/>
        </p:nvSpPr>
        <p:spPr bwMode="auto">
          <a:xfrm>
            <a:off x="2028825" y="3521075"/>
            <a:ext cx="1069975"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4" name="Line 4"/>
          <p:cNvSpPr>
            <a:spLocks noChangeShapeType="1"/>
          </p:cNvSpPr>
          <p:nvPr/>
        </p:nvSpPr>
        <p:spPr bwMode="auto">
          <a:xfrm>
            <a:off x="1433513" y="36226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5" name="Line 5"/>
          <p:cNvSpPr>
            <a:spLocks noChangeShapeType="1"/>
          </p:cNvSpPr>
          <p:nvPr/>
        </p:nvSpPr>
        <p:spPr bwMode="auto">
          <a:xfrm>
            <a:off x="1830388" y="37242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6" name="Line 6"/>
          <p:cNvSpPr>
            <a:spLocks noChangeShapeType="1"/>
          </p:cNvSpPr>
          <p:nvPr/>
        </p:nvSpPr>
        <p:spPr bwMode="auto">
          <a:xfrm>
            <a:off x="1711325" y="38258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7" name="Line 7"/>
          <p:cNvSpPr>
            <a:spLocks noChangeShapeType="1"/>
          </p:cNvSpPr>
          <p:nvPr/>
        </p:nvSpPr>
        <p:spPr bwMode="auto">
          <a:xfrm>
            <a:off x="1711325" y="39274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8" name="Line 8"/>
          <p:cNvSpPr>
            <a:spLocks noChangeShapeType="1"/>
          </p:cNvSpPr>
          <p:nvPr/>
        </p:nvSpPr>
        <p:spPr bwMode="auto">
          <a:xfrm>
            <a:off x="1711325" y="40290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9" name="Line 9"/>
          <p:cNvSpPr>
            <a:spLocks noChangeShapeType="1"/>
          </p:cNvSpPr>
          <p:nvPr/>
        </p:nvSpPr>
        <p:spPr bwMode="auto">
          <a:xfrm>
            <a:off x="1433513" y="4143375"/>
            <a:ext cx="1665287"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0" name="Line 10"/>
          <p:cNvSpPr>
            <a:spLocks noChangeShapeType="1"/>
          </p:cNvSpPr>
          <p:nvPr/>
        </p:nvSpPr>
        <p:spPr bwMode="auto">
          <a:xfrm>
            <a:off x="2028825" y="4249738"/>
            <a:ext cx="1069975" cy="1587"/>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1" name="Line 11"/>
          <p:cNvSpPr>
            <a:spLocks noChangeShapeType="1"/>
          </p:cNvSpPr>
          <p:nvPr/>
        </p:nvSpPr>
        <p:spPr bwMode="auto">
          <a:xfrm>
            <a:off x="1433513" y="4356100"/>
            <a:ext cx="1268412"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2" name="Line 12"/>
          <p:cNvSpPr>
            <a:spLocks noChangeShapeType="1"/>
          </p:cNvSpPr>
          <p:nvPr/>
        </p:nvSpPr>
        <p:spPr bwMode="auto">
          <a:xfrm>
            <a:off x="1433513" y="2390775"/>
            <a:ext cx="1665287"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3" name="Line 13"/>
          <p:cNvSpPr>
            <a:spLocks noChangeShapeType="1"/>
          </p:cNvSpPr>
          <p:nvPr/>
        </p:nvSpPr>
        <p:spPr bwMode="auto">
          <a:xfrm>
            <a:off x="2028825" y="2484438"/>
            <a:ext cx="1069975"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4" name="Line 14"/>
          <p:cNvSpPr>
            <a:spLocks noChangeShapeType="1"/>
          </p:cNvSpPr>
          <p:nvPr/>
        </p:nvSpPr>
        <p:spPr bwMode="auto">
          <a:xfrm>
            <a:off x="1433513" y="2578100"/>
            <a:ext cx="1268412"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5" name="Line 15"/>
          <p:cNvSpPr>
            <a:spLocks noChangeShapeType="1"/>
          </p:cNvSpPr>
          <p:nvPr/>
        </p:nvSpPr>
        <p:spPr bwMode="auto">
          <a:xfrm>
            <a:off x="1830388" y="2671763"/>
            <a:ext cx="1268412"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6" name="Line 16"/>
          <p:cNvSpPr>
            <a:spLocks noChangeShapeType="1"/>
          </p:cNvSpPr>
          <p:nvPr/>
        </p:nvSpPr>
        <p:spPr bwMode="auto">
          <a:xfrm>
            <a:off x="1711325" y="2765425"/>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7" name="Line 17"/>
          <p:cNvSpPr>
            <a:spLocks noChangeShapeType="1"/>
          </p:cNvSpPr>
          <p:nvPr/>
        </p:nvSpPr>
        <p:spPr bwMode="auto">
          <a:xfrm>
            <a:off x="1711325" y="285908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8" name="Line 18"/>
          <p:cNvSpPr>
            <a:spLocks noChangeShapeType="1"/>
          </p:cNvSpPr>
          <p:nvPr/>
        </p:nvSpPr>
        <p:spPr bwMode="auto">
          <a:xfrm>
            <a:off x="1711325" y="295433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9" name="Line 19"/>
          <p:cNvSpPr>
            <a:spLocks noChangeShapeType="1"/>
          </p:cNvSpPr>
          <p:nvPr/>
        </p:nvSpPr>
        <p:spPr bwMode="auto">
          <a:xfrm>
            <a:off x="1473200" y="3048000"/>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0" name="Line 20"/>
          <p:cNvSpPr>
            <a:spLocks noChangeShapeType="1"/>
          </p:cNvSpPr>
          <p:nvPr/>
        </p:nvSpPr>
        <p:spPr bwMode="auto">
          <a:xfrm>
            <a:off x="1512888" y="3141663"/>
            <a:ext cx="166528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1" name="Line 21"/>
          <p:cNvSpPr>
            <a:spLocks noChangeShapeType="1"/>
          </p:cNvSpPr>
          <p:nvPr/>
        </p:nvSpPr>
        <p:spPr bwMode="auto">
          <a:xfrm>
            <a:off x="2108200" y="3235325"/>
            <a:ext cx="1069975"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2" name="Line 22"/>
          <p:cNvSpPr>
            <a:spLocks noChangeShapeType="1"/>
          </p:cNvSpPr>
          <p:nvPr/>
        </p:nvSpPr>
        <p:spPr bwMode="auto">
          <a:xfrm>
            <a:off x="1512888" y="3328988"/>
            <a:ext cx="150653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3" name="Line 23"/>
          <p:cNvSpPr>
            <a:spLocks noChangeShapeType="1"/>
          </p:cNvSpPr>
          <p:nvPr/>
        </p:nvSpPr>
        <p:spPr bwMode="auto">
          <a:xfrm>
            <a:off x="1433513" y="4460875"/>
            <a:ext cx="1665287"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4" name="Line 24"/>
          <p:cNvSpPr>
            <a:spLocks noChangeShapeType="1"/>
          </p:cNvSpPr>
          <p:nvPr/>
        </p:nvSpPr>
        <p:spPr bwMode="auto">
          <a:xfrm>
            <a:off x="2028825" y="4567238"/>
            <a:ext cx="1069975" cy="1587"/>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5" name="Line 25"/>
          <p:cNvSpPr>
            <a:spLocks noChangeShapeType="1"/>
          </p:cNvSpPr>
          <p:nvPr/>
        </p:nvSpPr>
        <p:spPr bwMode="auto">
          <a:xfrm>
            <a:off x="1433513" y="4673600"/>
            <a:ext cx="1268412"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6" name="AutoShape 26"/>
          <p:cNvSpPr>
            <a:spLocks/>
          </p:cNvSpPr>
          <p:nvPr/>
        </p:nvSpPr>
        <p:spPr bwMode="auto">
          <a:xfrm>
            <a:off x="3276600" y="2286000"/>
            <a:ext cx="228600" cy="1042988"/>
          </a:xfrm>
          <a:prstGeom prst="rightBrace">
            <a:avLst>
              <a:gd name="adj1" fmla="val 834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7" name="AutoShape 27"/>
          <p:cNvSpPr>
            <a:spLocks/>
          </p:cNvSpPr>
          <p:nvPr/>
        </p:nvSpPr>
        <p:spPr bwMode="auto">
          <a:xfrm>
            <a:off x="3276600" y="3414713"/>
            <a:ext cx="228600" cy="652462"/>
          </a:xfrm>
          <a:prstGeom prst="rightBrace">
            <a:avLst>
              <a:gd name="adj1" fmla="val 833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8" name="AutoShape 28"/>
          <p:cNvSpPr>
            <a:spLocks/>
          </p:cNvSpPr>
          <p:nvPr/>
        </p:nvSpPr>
        <p:spPr bwMode="auto">
          <a:xfrm>
            <a:off x="3276600" y="4110038"/>
            <a:ext cx="228600" cy="312737"/>
          </a:xfrm>
          <a:prstGeom prst="rightBrace">
            <a:avLst>
              <a:gd name="adj1" fmla="val 833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9" name="AutoShape 29"/>
          <p:cNvSpPr>
            <a:spLocks/>
          </p:cNvSpPr>
          <p:nvPr/>
        </p:nvSpPr>
        <p:spPr bwMode="auto">
          <a:xfrm>
            <a:off x="3276600" y="4497388"/>
            <a:ext cx="228600" cy="185737"/>
          </a:xfrm>
          <a:prstGeom prst="rightBrace">
            <a:avLst>
              <a:gd name="adj1" fmla="val 833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50" name="Text Box 30"/>
          <p:cNvSpPr txBox="1">
            <a:spLocks noChangeArrowheads="1"/>
          </p:cNvSpPr>
          <p:nvPr/>
        </p:nvSpPr>
        <p:spPr bwMode="auto">
          <a:xfrm>
            <a:off x="3614738" y="265271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30751" name="Text Box 31"/>
          <p:cNvSpPr txBox="1">
            <a:spLocks noChangeArrowheads="1"/>
          </p:cNvSpPr>
          <p:nvPr/>
        </p:nvSpPr>
        <p:spPr bwMode="auto">
          <a:xfrm>
            <a:off x="3614738" y="3556000"/>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30752" name="Text Box 32"/>
          <p:cNvSpPr txBox="1">
            <a:spLocks noChangeArrowheads="1"/>
          </p:cNvSpPr>
          <p:nvPr/>
        </p:nvSpPr>
        <p:spPr bwMode="auto">
          <a:xfrm>
            <a:off x="3614738" y="40687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sp>
        <p:nvSpPr>
          <p:cNvPr id="30753" name="Text Box 33"/>
          <p:cNvSpPr txBox="1">
            <a:spLocks noChangeArrowheads="1"/>
          </p:cNvSpPr>
          <p:nvPr/>
        </p:nvSpPr>
        <p:spPr bwMode="auto">
          <a:xfrm>
            <a:off x="3614738" y="44116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8000"/>
                </a:solidFill>
              </a:rPr>
              <a:t>OTU4</a:t>
            </a:r>
          </a:p>
        </p:txBody>
      </p:sp>
      <p:grpSp>
        <p:nvGrpSpPr>
          <p:cNvPr id="30754" name="Group 34"/>
          <p:cNvGrpSpPr>
            <a:grpSpLocks/>
          </p:cNvGrpSpPr>
          <p:nvPr/>
        </p:nvGrpSpPr>
        <p:grpSpPr bwMode="auto">
          <a:xfrm>
            <a:off x="1414463" y="1752600"/>
            <a:ext cx="6251575" cy="3032125"/>
            <a:chOff x="891" y="1104"/>
            <a:chExt cx="3938" cy="1910"/>
          </a:xfrm>
        </p:grpSpPr>
        <p:sp>
          <p:nvSpPr>
            <p:cNvPr id="30755" name="Text Box 35"/>
            <p:cNvSpPr txBox="1">
              <a:spLocks noChangeArrowheads="1"/>
            </p:cNvSpPr>
            <p:nvPr/>
          </p:nvSpPr>
          <p:spPr bwMode="auto">
            <a:xfrm>
              <a:off x="891" y="1104"/>
              <a:ext cx="11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1</a:t>
              </a:r>
            </a:p>
          </p:txBody>
        </p:sp>
        <p:grpSp>
          <p:nvGrpSpPr>
            <p:cNvPr id="30756" name="Group 36"/>
            <p:cNvGrpSpPr>
              <a:grpSpLocks/>
            </p:cNvGrpSpPr>
            <p:nvPr/>
          </p:nvGrpSpPr>
          <p:grpSpPr bwMode="auto">
            <a:xfrm>
              <a:off x="3022" y="1112"/>
              <a:ext cx="1808" cy="1902"/>
              <a:chOff x="3022" y="1112"/>
              <a:chExt cx="1808" cy="1902"/>
            </a:xfrm>
          </p:grpSpPr>
          <p:sp>
            <p:nvSpPr>
              <p:cNvPr id="30757" name="Text Box 37"/>
              <p:cNvSpPr txBox="1">
                <a:spLocks noChangeArrowheads="1"/>
              </p:cNvSpPr>
              <p:nvPr/>
            </p:nvSpPr>
            <p:spPr bwMode="auto">
              <a:xfrm>
                <a:off x="3698" y="1112"/>
                <a:ext cx="11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2</a:t>
                </a:r>
              </a:p>
            </p:txBody>
          </p:sp>
          <p:sp>
            <p:nvSpPr>
              <p:cNvPr id="30758" name="Line 38"/>
              <p:cNvSpPr>
                <a:spLocks noChangeShapeType="1"/>
              </p:cNvSpPr>
              <p:nvPr/>
            </p:nvSpPr>
            <p:spPr bwMode="auto">
              <a:xfrm>
                <a:off x="3687" y="1967"/>
                <a:ext cx="10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59" name="Line 39"/>
              <p:cNvSpPr>
                <a:spLocks noChangeShapeType="1"/>
              </p:cNvSpPr>
              <p:nvPr/>
            </p:nvSpPr>
            <p:spPr bwMode="auto">
              <a:xfrm>
                <a:off x="4062" y="2031"/>
                <a:ext cx="672"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0" name="Line 40"/>
              <p:cNvSpPr>
                <a:spLocks noChangeShapeType="1"/>
              </p:cNvSpPr>
              <p:nvPr/>
            </p:nvSpPr>
            <p:spPr bwMode="auto">
              <a:xfrm>
                <a:off x="3687" y="2095"/>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1" name="Line 41"/>
              <p:cNvSpPr>
                <a:spLocks noChangeShapeType="1"/>
              </p:cNvSpPr>
              <p:nvPr/>
            </p:nvSpPr>
            <p:spPr bwMode="auto">
              <a:xfrm>
                <a:off x="3937" y="2159"/>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2" name="Line 42"/>
              <p:cNvSpPr>
                <a:spLocks noChangeShapeType="1"/>
              </p:cNvSpPr>
              <p:nvPr/>
            </p:nvSpPr>
            <p:spPr bwMode="auto">
              <a:xfrm>
                <a:off x="3862" y="2223"/>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3" name="Line 43"/>
              <p:cNvSpPr>
                <a:spLocks noChangeShapeType="1"/>
              </p:cNvSpPr>
              <p:nvPr/>
            </p:nvSpPr>
            <p:spPr bwMode="auto">
              <a:xfrm>
                <a:off x="3862" y="2287"/>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4" name="Line 44"/>
              <p:cNvSpPr>
                <a:spLocks noChangeShapeType="1"/>
              </p:cNvSpPr>
              <p:nvPr/>
            </p:nvSpPr>
            <p:spPr bwMode="auto">
              <a:xfrm>
                <a:off x="3862" y="2351"/>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5" name="Line 45"/>
              <p:cNvSpPr>
                <a:spLocks noChangeShapeType="1"/>
              </p:cNvSpPr>
              <p:nvPr/>
            </p:nvSpPr>
            <p:spPr bwMode="auto">
              <a:xfrm>
                <a:off x="3687" y="2433"/>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6" name="Line 46"/>
              <p:cNvSpPr>
                <a:spLocks noChangeShapeType="1"/>
              </p:cNvSpPr>
              <p:nvPr/>
            </p:nvSpPr>
            <p:spPr bwMode="auto">
              <a:xfrm>
                <a:off x="4062" y="2500"/>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7" name="Line 47"/>
              <p:cNvSpPr>
                <a:spLocks noChangeShapeType="1"/>
              </p:cNvSpPr>
              <p:nvPr/>
            </p:nvSpPr>
            <p:spPr bwMode="auto">
              <a:xfrm>
                <a:off x="3687" y="2567"/>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8" name="Line 48"/>
              <p:cNvSpPr>
                <a:spLocks noChangeShapeType="1"/>
              </p:cNvSpPr>
              <p:nvPr/>
            </p:nvSpPr>
            <p:spPr bwMode="auto">
              <a:xfrm>
                <a:off x="3687" y="1491"/>
                <a:ext cx="10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9" name="Line 49"/>
              <p:cNvSpPr>
                <a:spLocks noChangeShapeType="1"/>
              </p:cNvSpPr>
              <p:nvPr/>
            </p:nvSpPr>
            <p:spPr bwMode="auto">
              <a:xfrm>
                <a:off x="4062" y="1550"/>
                <a:ext cx="672"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0" name="Line 50"/>
              <p:cNvSpPr>
                <a:spLocks noChangeShapeType="1"/>
              </p:cNvSpPr>
              <p:nvPr/>
            </p:nvSpPr>
            <p:spPr bwMode="auto">
              <a:xfrm>
                <a:off x="3687" y="1608"/>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1" name="Line 51"/>
              <p:cNvSpPr>
                <a:spLocks noChangeShapeType="1"/>
              </p:cNvSpPr>
              <p:nvPr/>
            </p:nvSpPr>
            <p:spPr bwMode="auto">
              <a:xfrm>
                <a:off x="3937" y="1667"/>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2" name="Line 52"/>
              <p:cNvSpPr>
                <a:spLocks noChangeShapeType="1"/>
              </p:cNvSpPr>
              <p:nvPr/>
            </p:nvSpPr>
            <p:spPr bwMode="auto">
              <a:xfrm>
                <a:off x="3862" y="1727"/>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3" name="Line 53"/>
              <p:cNvSpPr>
                <a:spLocks noChangeShapeType="1"/>
              </p:cNvSpPr>
              <p:nvPr/>
            </p:nvSpPr>
            <p:spPr bwMode="auto">
              <a:xfrm>
                <a:off x="3862" y="1786"/>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4" name="Line 54"/>
              <p:cNvSpPr>
                <a:spLocks noChangeShapeType="1"/>
              </p:cNvSpPr>
              <p:nvPr/>
            </p:nvSpPr>
            <p:spPr bwMode="auto">
              <a:xfrm>
                <a:off x="3862" y="1845"/>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5" name="Line 55"/>
              <p:cNvSpPr>
                <a:spLocks noChangeShapeType="1"/>
              </p:cNvSpPr>
              <p:nvPr/>
            </p:nvSpPr>
            <p:spPr bwMode="auto">
              <a:xfrm>
                <a:off x="3712" y="1903"/>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6" name="Line 56"/>
              <p:cNvSpPr>
                <a:spLocks noChangeShapeType="1"/>
              </p:cNvSpPr>
              <p:nvPr/>
            </p:nvSpPr>
            <p:spPr bwMode="auto">
              <a:xfrm>
                <a:off x="3783" y="262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7" name="Line 57"/>
              <p:cNvSpPr>
                <a:spLocks noChangeShapeType="1"/>
              </p:cNvSpPr>
              <p:nvPr/>
            </p:nvSpPr>
            <p:spPr bwMode="auto">
              <a:xfrm>
                <a:off x="4158" y="2692"/>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8" name="Line 58"/>
              <p:cNvSpPr>
                <a:spLocks noChangeShapeType="1"/>
              </p:cNvSpPr>
              <p:nvPr/>
            </p:nvSpPr>
            <p:spPr bwMode="auto">
              <a:xfrm>
                <a:off x="3783" y="2759"/>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9" name="Line 59"/>
              <p:cNvSpPr>
                <a:spLocks noChangeShapeType="1"/>
              </p:cNvSpPr>
              <p:nvPr/>
            </p:nvSpPr>
            <p:spPr bwMode="auto">
              <a:xfrm>
                <a:off x="3744" y="2817"/>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0" name="Line 60"/>
              <p:cNvSpPr>
                <a:spLocks noChangeShapeType="1"/>
              </p:cNvSpPr>
              <p:nvPr/>
            </p:nvSpPr>
            <p:spPr bwMode="auto">
              <a:xfrm>
                <a:off x="3744" y="2879"/>
                <a:ext cx="798"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1" name="Line 61"/>
              <p:cNvSpPr>
                <a:spLocks noChangeShapeType="1"/>
              </p:cNvSpPr>
              <p:nvPr/>
            </p:nvSpPr>
            <p:spPr bwMode="auto">
              <a:xfrm>
                <a:off x="3744" y="2951"/>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2" name="Line 62"/>
              <p:cNvSpPr>
                <a:spLocks noChangeShapeType="1"/>
              </p:cNvSpPr>
              <p:nvPr/>
            </p:nvSpPr>
            <p:spPr bwMode="auto">
              <a:xfrm>
                <a:off x="3744" y="301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3" name="AutoShape 63"/>
              <p:cNvSpPr>
                <a:spLocks/>
              </p:cNvSpPr>
              <p:nvPr/>
            </p:nvSpPr>
            <p:spPr bwMode="auto">
              <a:xfrm flipH="1">
                <a:off x="3504" y="1440"/>
                <a:ext cx="142" cy="477"/>
              </a:xfrm>
              <a:prstGeom prst="rightBrace">
                <a:avLst>
                  <a:gd name="adj1" fmla="val 839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84" name="AutoShape 64"/>
              <p:cNvSpPr>
                <a:spLocks/>
              </p:cNvSpPr>
              <p:nvPr/>
            </p:nvSpPr>
            <p:spPr bwMode="auto">
              <a:xfrm flipH="1">
                <a:off x="3504" y="1967"/>
                <a:ext cx="142" cy="409"/>
              </a:xfrm>
              <a:prstGeom prst="rightBrace">
                <a:avLst>
                  <a:gd name="adj1" fmla="val 8414"/>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85" name="AutoShape 65"/>
              <p:cNvSpPr>
                <a:spLocks/>
              </p:cNvSpPr>
              <p:nvPr/>
            </p:nvSpPr>
            <p:spPr bwMode="auto">
              <a:xfrm flipH="1">
                <a:off x="3504" y="2433"/>
                <a:ext cx="142" cy="580"/>
              </a:xfrm>
              <a:prstGeom prst="rightBrace">
                <a:avLst>
                  <a:gd name="adj1" fmla="val 841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86" name="Text Box 66"/>
              <p:cNvSpPr txBox="1">
                <a:spLocks noChangeArrowheads="1"/>
              </p:cNvSpPr>
              <p:nvPr/>
            </p:nvSpPr>
            <p:spPr bwMode="auto">
              <a:xfrm>
                <a:off x="3022" y="1567"/>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30787" name="Text Box 67"/>
              <p:cNvSpPr txBox="1">
                <a:spLocks noChangeArrowheads="1"/>
              </p:cNvSpPr>
              <p:nvPr/>
            </p:nvSpPr>
            <p:spPr bwMode="auto">
              <a:xfrm>
                <a:off x="3022" y="2051"/>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30788" name="Text Box 68"/>
              <p:cNvSpPr txBox="1">
                <a:spLocks noChangeArrowheads="1"/>
              </p:cNvSpPr>
              <p:nvPr/>
            </p:nvSpPr>
            <p:spPr bwMode="auto">
              <a:xfrm>
                <a:off x="3022" y="2593"/>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grpSp>
      </p:grpSp>
      <p:sp>
        <p:nvSpPr>
          <p:cNvPr id="30789" name="Text Box 69"/>
          <p:cNvSpPr txBox="1">
            <a:spLocks noChangeArrowheads="1"/>
          </p:cNvSpPr>
          <p:nvPr/>
        </p:nvSpPr>
        <p:spPr bwMode="auto">
          <a:xfrm>
            <a:off x="1022350" y="5334000"/>
            <a:ext cx="6040984"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2000" b="1" u="sng" dirty="0" smtClean="0"/>
              <a:t>Relative Abundance</a:t>
            </a:r>
            <a:r>
              <a:rPr lang="en-US" sz="2000" dirty="0" smtClean="0"/>
              <a:t>: Proportion of taxa within a sample</a:t>
            </a:r>
            <a:endParaRPr lang="en-US" sz="2000" dirty="0"/>
          </a:p>
        </p:txBody>
      </p:sp>
      <p:sp>
        <p:nvSpPr>
          <p:cNvPr id="74"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Community Structure</a:t>
            </a:r>
            <a:endParaRPr lang="en-US" dirty="0"/>
          </a:p>
        </p:txBody>
      </p:sp>
      <p:cxnSp>
        <p:nvCxnSpPr>
          <p:cNvPr id="3" name="Straight Arrow Connector 2"/>
          <p:cNvCxnSpPr>
            <a:endCxn id="30750" idx="1"/>
          </p:cNvCxnSpPr>
          <p:nvPr/>
        </p:nvCxnSpPr>
        <p:spPr>
          <a:xfrm flipH="1">
            <a:off x="3614738" y="2045368"/>
            <a:ext cx="876300" cy="791495"/>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11430863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is Metagenomics?</a:t>
            </a:r>
            <a:endParaRPr lang="en-US" dirty="0"/>
          </a:p>
        </p:txBody>
      </p:sp>
      <p:sp>
        <p:nvSpPr>
          <p:cNvPr id="3" name="Content Placeholder 2"/>
          <p:cNvSpPr>
            <a:spLocks noGrp="1"/>
          </p:cNvSpPr>
          <p:nvPr>
            <p:ph idx="1"/>
          </p:nvPr>
        </p:nvSpPr>
        <p:spPr/>
        <p:txBody>
          <a:bodyPr/>
          <a:lstStyle/>
          <a:p>
            <a:r>
              <a:rPr lang="en-US" dirty="0" smtClean="0"/>
              <a:t>The study of genetic material recovered directly from environmental </a:t>
            </a:r>
            <a:r>
              <a:rPr lang="en-US" dirty="0" smtClean="0"/>
              <a:t>samples</a:t>
            </a:r>
          </a:p>
          <a:p>
            <a:pPr marL="0" indent="0">
              <a:buNone/>
            </a:pPr>
            <a:endParaRPr lang="en-US" dirty="0" smtClean="0"/>
          </a:p>
        </p:txBody>
      </p:sp>
      <p:pic>
        <p:nvPicPr>
          <p:cNvPr id="5" name="Picture 4" descr="Minecraf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904958"/>
            <a:ext cx="2438400" cy="2438400"/>
          </a:xfrm>
          <a:prstGeom prst="rect">
            <a:avLst/>
          </a:prstGeom>
        </p:spPr>
      </p:pic>
      <p:pic>
        <p:nvPicPr>
          <p:cNvPr id="6" name="Picture 5" descr="DSC_4407_edit _Large_.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5100" y="2904958"/>
            <a:ext cx="2899350" cy="1921042"/>
          </a:xfrm>
          <a:prstGeom prst="rect">
            <a:avLst/>
          </a:prstGeom>
        </p:spPr>
      </p:pic>
      <p:pic>
        <p:nvPicPr>
          <p:cNvPr id="7" name="Picture 6"/>
          <p:cNvPicPr>
            <a:picLocks noChangeAspect="1"/>
          </p:cNvPicPr>
          <p:nvPr/>
        </p:nvPicPr>
        <p:blipFill rotWithShape="1">
          <a:blip r:embed="rId5">
            <a:extLst>
              <a:ext uri="{BEBA8EAE-BF5A-486C-A8C5-ECC9F3942E4B}">
                <a14:imgProps xmlns:a14="http://schemas.microsoft.com/office/drawing/2010/main">
                  <a14:imgLayer r:embed="rId6">
                    <a14:imgEffect>
                      <a14:backgroundRemoval t="4200" b="99800" l="24725" r="74250"/>
                    </a14:imgEffect>
                  </a14:imgLayer>
                </a14:imgProps>
              </a:ext>
            </a:extLst>
          </a:blip>
          <a:srcRect l="20903" r="21606"/>
          <a:stretch/>
        </p:blipFill>
        <p:spPr>
          <a:xfrm>
            <a:off x="3021263" y="4197385"/>
            <a:ext cx="2219158" cy="1930000"/>
          </a:xfrm>
          <a:prstGeom prst="rect">
            <a:avLst/>
          </a:prstGeom>
        </p:spPr>
      </p:pic>
    </p:spTree>
    <p:extLst>
      <p:ext uri="{BB962C8B-B14F-4D97-AF65-F5344CB8AC3E}">
        <p14:creationId xmlns:p14="http://schemas.microsoft.com/office/powerpoint/2010/main" val="1804644679"/>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Line 2"/>
          <p:cNvSpPr>
            <a:spLocks noChangeShapeType="1"/>
          </p:cNvSpPr>
          <p:nvPr/>
        </p:nvSpPr>
        <p:spPr bwMode="auto">
          <a:xfrm>
            <a:off x="1433513" y="3419475"/>
            <a:ext cx="1665287"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3" name="Line 3"/>
          <p:cNvSpPr>
            <a:spLocks noChangeShapeType="1"/>
          </p:cNvSpPr>
          <p:nvPr/>
        </p:nvSpPr>
        <p:spPr bwMode="auto">
          <a:xfrm>
            <a:off x="2028825" y="3521075"/>
            <a:ext cx="1069975"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4" name="Line 4"/>
          <p:cNvSpPr>
            <a:spLocks noChangeShapeType="1"/>
          </p:cNvSpPr>
          <p:nvPr/>
        </p:nvSpPr>
        <p:spPr bwMode="auto">
          <a:xfrm>
            <a:off x="1433513" y="36226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5" name="Line 5"/>
          <p:cNvSpPr>
            <a:spLocks noChangeShapeType="1"/>
          </p:cNvSpPr>
          <p:nvPr/>
        </p:nvSpPr>
        <p:spPr bwMode="auto">
          <a:xfrm>
            <a:off x="1830388" y="3724275"/>
            <a:ext cx="1268412"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6" name="Line 6"/>
          <p:cNvSpPr>
            <a:spLocks noChangeShapeType="1"/>
          </p:cNvSpPr>
          <p:nvPr/>
        </p:nvSpPr>
        <p:spPr bwMode="auto">
          <a:xfrm>
            <a:off x="1711325" y="38258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7" name="Line 7"/>
          <p:cNvSpPr>
            <a:spLocks noChangeShapeType="1"/>
          </p:cNvSpPr>
          <p:nvPr/>
        </p:nvSpPr>
        <p:spPr bwMode="auto">
          <a:xfrm>
            <a:off x="1711325" y="39274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8" name="Line 8"/>
          <p:cNvSpPr>
            <a:spLocks noChangeShapeType="1"/>
          </p:cNvSpPr>
          <p:nvPr/>
        </p:nvSpPr>
        <p:spPr bwMode="auto">
          <a:xfrm>
            <a:off x="1711325" y="4029075"/>
            <a:ext cx="1506538" cy="1588"/>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29" name="Line 9"/>
          <p:cNvSpPr>
            <a:spLocks noChangeShapeType="1"/>
          </p:cNvSpPr>
          <p:nvPr/>
        </p:nvSpPr>
        <p:spPr bwMode="auto">
          <a:xfrm>
            <a:off x="1433513" y="4143375"/>
            <a:ext cx="1665287"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0" name="Line 10"/>
          <p:cNvSpPr>
            <a:spLocks noChangeShapeType="1"/>
          </p:cNvSpPr>
          <p:nvPr/>
        </p:nvSpPr>
        <p:spPr bwMode="auto">
          <a:xfrm>
            <a:off x="2028825" y="4249738"/>
            <a:ext cx="1069975" cy="1587"/>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1" name="Line 11"/>
          <p:cNvSpPr>
            <a:spLocks noChangeShapeType="1"/>
          </p:cNvSpPr>
          <p:nvPr/>
        </p:nvSpPr>
        <p:spPr bwMode="auto">
          <a:xfrm>
            <a:off x="1433513" y="4356100"/>
            <a:ext cx="1268412" cy="1588"/>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2" name="Line 12"/>
          <p:cNvSpPr>
            <a:spLocks noChangeShapeType="1"/>
          </p:cNvSpPr>
          <p:nvPr/>
        </p:nvSpPr>
        <p:spPr bwMode="auto">
          <a:xfrm>
            <a:off x="1433513" y="2390775"/>
            <a:ext cx="1665287"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3" name="Line 13"/>
          <p:cNvSpPr>
            <a:spLocks noChangeShapeType="1"/>
          </p:cNvSpPr>
          <p:nvPr/>
        </p:nvSpPr>
        <p:spPr bwMode="auto">
          <a:xfrm>
            <a:off x="2028825" y="2484438"/>
            <a:ext cx="1069975"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4" name="Line 14"/>
          <p:cNvSpPr>
            <a:spLocks noChangeShapeType="1"/>
          </p:cNvSpPr>
          <p:nvPr/>
        </p:nvSpPr>
        <p:spPr bwMode="auto">
          <a:xfrm>
            <a:off x="1433513" y="2578100"/>
            <a:ext cx="1268412"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5" name="Line 15"/>
          <p:cNvSpPr>
            <a:spLocks noChangeShapeType="1"/>
          </p:cNvSpPr>
          <p:nvPr/>
        </p:nvSpPr>
        <p:spPr bwMode="auto">
          <a:xfrm>
            <a:off x="1830388" y="2671763"/>
            <a:ext cx="1268412"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6" name="Line 16"/>
          <p:cNvSpPr>
            <a:spLocks noChangeShapeType="1"/>
          </p:cNvSpPr>
          <p:nvPr/>
        </p:nvSpPr>
        <p:spPr bwMode="auto">
          <a:xfrm>
            <a:off x="1711325" y="2765425"/>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7" name="Line 17"/>
          <p:cNvSpPr>
            <a:spLocks noChangeShapeType="1"/>
          </p:cNvSpPr>
          <p:nvPr/>
        </p:nvSpPr>
        <p:spPr bwMode="auto">
          <a:xfrm>
            <a:off x="1711325" y="285908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8" name="Line 18"/>
          <p:cNvSpPr>
            <a:spLocks noChangeShapeType="1"/>
          </p:cNvSpPr>
          <p:nvPr/>
        </p:nvSpPr>
        <p:spPr bwMode="auto">
          <a:xfrm>
            <a:off x="1711325" y="2954338"/>
            <a:ext cx="1506538"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39" name="Line 19"/>
          <p:cNvSpPr>
            <a:spLocks noChangeShapeType="1"/>
          </p:cNvSpPr>
          <p:nvPr/>
        </p:nvSpPr>
        <p:spPr bwMode="auto">
          <a:xfrm>
            <a:off x="1473200" y="3048000"/>
            <a:ext cx="1506538"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0" name="Line 20"/>
          <p:cNvSpPr>
            <a:spLocks noChangeShapeType="1"/>
          </p:cNvSpPr>
          <p:nvPr/>
        </p:nvSpPr>
        <p:spPr bwMode="auto">
          <a:xfrm>
            <a:off x="1512888" y="3141663"/>
            <a:ext cx="166528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1" name="Line 21"/>
          <p:cNvSpPr>
            <a:spLocks noChangeShapeType="1"/>
          </p:cNvSpPr>
          <p:nvPr/>
        </p:nvSpPr>
        <p:spPr bwMode="auto">
          <a:xfrm>
            <a:off x="2108200" y="3235325"/>
            <a:ext cx="1069975" cy="1588"/>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2" name="Line 22"/>
          <p:cNvSpPr>
            <a:spLocks noChangeShapeType="1"/>
          </p:cNvSpPr>
          <p:nvPr/>
        </p:nvSpPr>
        <p:spPr bwMode="auto">
          <a:xfrm>
            <a:off x="1512888" y="3328988"/>
            <a:ext cx="1506537" cy="1587"/>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3" name="Line 23"/>
          <p:cNvSpPr>
            <a:spLocks noChangeShapeType="1"/>
          </p:cNvSpPr>
          <p:nvPr/>
        </p:nvSpPr>
        <p:spPr bwMode="auto">
          <a:xfrm>
            <a:off x="1433513" y="4460875"/>
            <a:ext cx="1665287"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4" name="Line 24"/>
          <p:cNvSpPr>
            <a:spLocks noChangeShapeType="1"/>
          </p:cNvSpPr>
          <p:nvPr/>
        </p:nvSpPr>
        <p:spPr bwMode="auto">
          <a:xfrm>
            <a:off x="2028825" y="4567238"/>
            <a:ext cx="1069975" cy="1587"/>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5" name="Line 25"/>
          <p:cNvSpPr>
            <a:spLocks noChangeShapeType="1"/>
          </p:cNvSpPr>
          <p:nvPr/>
        </p:nvSpPr>
        <p:spPr bwMode="auto">
          <a:xfrm>
            <a:off x="1433513" y="4673600"/>
            <a:ext cx="1268412" cy="1588"/>
          </a:xfrm>
          <a:prstGeom prst="line">
            <a:avLst/>
          </a:prstGeom>
          <a:noFill/>
          <a:ln w="25560" cap="sq">
            <a:solidFill>
              <a:srgbClr val="FF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46" name="AutoShape 26"/>
          <p:cNvSpPr>
            <a:spLocks/>
          </p:cNvSpPr>
          <p:nvPr/>
        </p:nvSpPr>
        <p:spPr bwMode="auto">
          <a:xfrm>
            <a:off x="3276600" y="2286000"/>
            <a:ext cx="228600" cy="1042988"/>
          </a:xfrm>
          <a:prstGeom prst="rightBrace">
            <a:avLst>
              <a:gd name="adj1" fmla="val 834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7" name="AutoShape 27"/>
          <p:cNvSpPr>
            <a:spLocks/>
          </p:cNvSpPr>
          <p:nvPr/>
        </p:nvSpPr>
        <p:spPr bwMode="auto">
          <a:xfrm>
            <a:off x="3276600" y="3414713"/>
            <a:ext cx="228600" cy="652462"/>
          </a:xfrm>
          <a:prstGeom prst="rightBrace">
            <a:avLst>
              <a:gd name="adj1" fmla="val 833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8" name="AutoShape 28"/>
          <p:cNvSpPr>
            <a:spLocks/>
          </p:cNvSpPr>
          <p:nvPr/>
        </p:nvSpPr>
        <p:spPr bwMode="auto">
          <a:xfrm>
            <a:off x="3276600" y="4110038"/>
            <a:ext cx="228600" cy="312737"/>
          </a:xfrm>
          <a:prstGeom prst="rightBrace">
            <a:avLst>
              <a:gd name="adj1" fmla="val 833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49" name="AutoShape 29"/>
          <p:cNvSpPr>
            <a:spLocks/>
          </p:cNvSpPr>
          <p:nvPr/>
        </p:nvSpPr>
        <p:spPr bwMode="auto">
          <a:xfrm>
            <a:off x="3276600" y="4497388"/>
            <a:ext cx="228600" cy="185737"/>
          </a:xfrm>
          <a:prstGeom prst="rightBrace">
            <a:avLst>
              <a:gd name="adj1" fmla="val 8333"/>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50" name="Text Box 30"/>
          <p:cNvSpPr txBox="1">
            <a:spLocks noChangeArrowheads="1"/>
          </p:cNvSpPr>
          <p:nvPr/>
        </p:nvSpPr>
        <p:spPr bwMode="auto">
          <a:xfrm>
            <a:off x="3614738" y="265271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30751" name="Text Box 31"/>
          <p:cNvSpPr txBox="1">
            <a:spLocks noChangeArrowheads="1"/>
          </p:cNvSpPr>
          <p:nvPr/>
        </p:nvSpPr>
        <p:spPr bwMode="auto">
          <a:xfrm>
            <a:off x="3614738" y="3556000"/>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30752" name="Text Box 32"/>
          <p:cNvSpPr txBox="1">
            <a:spLocks noChangeArrowheads="1"/>
          </p:cNvSpPr>
          <p:nvPr/>
        </p:nvSpPr>
        <p:spPr bwMode="auto">
          <a:xfrm>
            <a:off x="3614738" y="40687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sp>
        <p:nvSpPr>
          <p:cNvPr id="30753" name="Text Box 33"/>
          <p:cNvSpPr txBox="1">
            <a:spLocks noChangeArrowheads="1"/>
          </p:cNvSpPr>
          <p:nvPr/>
        </p:nvSpPr>
        <p:spPr bwMode="auto">
          <a:xfrm>
            <a:off x="3614738" y="4411663"/>
            <a:ext cx="876300"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8000"/>
                </a:solidFill>
              </a:rPr>
              <a:t>OTU4</a:t>
            </a:r>
          </a:p>
        </p:txBody>
      </p:sp>
      <p:grpSp>
        <p:nvGrpSpPr>
          <p:cNvPr id="30754" name="Group 34"/>
          <p:cNvGrpSpPr>
            <a:grpSpLocks/>
          </p:cNvGrpSpPr>
          <p:nvPr/>
        </p:nvGrpSpPr>
        <p:grpSpPr bwMode="auto">
          <a:xfrm>
            <a:off x="1414463" y="1752600"/>
            <a:ext cx="6251575" cy="3032125"/>
            <a:chOff x="891" y="1104"/>
            <a:chExt cx="3938" cy="1910"/>
          </a:xfrm>
        </p:grpSpPr>
        <p:sp>
          <p:nvSpPr>
            <p:cNvPr id="30755" name="Text Box 35"/>
            <p:cNvSpPr txBox="1">
              <a:spLocks noChangeArrowheads="1"/>
            </p:cNvSpPr>
            <p:nvPr/>
          </p:nvSpPr>
          <p:spPr bwMode="auto">
            <a:xfrm>
              <a:off x="891" y="1104"/>
              <a:ext cx="11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1</a:t>
              </a:r>
            </a:p>
          </p:txBody>
        </p:sp>
        <p:grpSp>
          <p:nvGrpSpPr>
            <p:cNvPr id="30756" name="Group 36"/>
            <p:cNvGrpSpPr>
              <a:grpSpLocks/>
            </p:cNvGrpSpPr>
            <p:nvPr/>
          </p:nvGrpSpPr>
          <p:grpSpPr bwMode="auto">
            <a:xfrm>
              <a:off x="3022" y="1112"/>
              <a:ext cx="1808" cy="1902"/>
              <a:chOff x="3022" y="1112"/>
              <a:chExt cx="1808" cy="1902"/>
            </a:xfrm>
          </p:grpSpPr>
          <p:sp>
            <p:nvSpPr>
              <p:cNvPr id="30757" name="Text Box 37"/>
              <p:cNvSpPr txBox="1">
                <a:spLocks noChangeArrowheads="1"/>
              </p:cNvSpPr>
              <p:nvPr/>
            </p:nvSpPr>
            <p:spPr bwMode="auto">
              <a:xfrm>
                <a:off x="3698" y="1112"/>
                <a:ext cx="1115" cy="2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b="1"/>
                  <a:t>Sample 2</a:t>
                </a:r>
              </a:p>
            </p:txBody>
          </p:sp>
          <p:sp>
            <p:nvSpPr>
              <p:cNvPr id="30758" name="Line 38"/>
              <p:cNvSpPr>
                <a:spLocks noChangeShapeType="1"/>
              </p:cNvSpPr>
              <p:nvPr/>
            </p:nvSpPr>
            <p:spPr bwMode="auto">
              <a:xfrm>
                <a:off x="3687" y="1967"/>
                <a:ext cx="10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59" name="Line 39"/>
              <p:cNvSpPr>
                <a:spLocks noChangeShapeType="1"/>
              </p:cNvSpPr>
              <p:nvPr/>
            </p:nvSpPr>
            <p:spPr bwMode="auto">
              <a:xfrm>
                <a:off x="4062" y="2031"/>
                <a:ext cx="672"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0" name="Line 40"/>
              <p:cNvSpPr>
                <a:spLocks noChangeShapeType="1"/>
              </p:cNvSpPr>
              <p:nvPr/>
            </p:nvSpPr>
            <p:spPr bwMode="auto">
              <a:xfrm>
                <a:off x="3687" y="2095"/>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1" name="Line 41"/>
              <p:cNvSpPr>
                <a:spLocks noChangeShapeType="1"/>
              </p:cNvSpPr>
              <p:nvPr/>
            </p:nvSpPr>
            <p:spPr bwMode="auto">
              <a:xfrm>
                <a:off x="3937" y="2159"/>
                <a:ext cx="79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2" name="Line 42"/>
              <p:cNvSpPr>
                <a:spLocks noChangeShapeType="1"/>
              </p:cNvSpPr>
              <p:nvPr/>
            </p:nvSpPr>
            <p:spPr bwMode="auto">
              <a:xfrm>
                <a:off x="3862" y="2223"/>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3" name="Line 43"/>
              <p:cNvSpPr>
                <a:spLocks noChangeShapeType="1"/>
              </p:cNvSpPr>
              <p:nvPr/>
            </p:nvSpPr>
            <p:spPr bwMode="auto">
              <a:xfrm>
                <a:off x="3862" y="2287"/>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4" name="Line 44"/>
              <p:cNvSpPr>
                <a:spLocks noChangeShapeType="1"/>
              </p:cNvSpPr>
              <p:nvPr/>
            </p:nvSpPr>
            <p:spPr bwMode="auto">
              <a:xfrm>
                <a:off x="3862" y="2351"/>
                <a:ext cx="947" cy="0"/>
              </a:xfrm>
              <a:prstGeom prst="line">
                <a:avLst/>
              </a:prstGeom>
              <a:noFill/>
              <a:ln w="25560" cap="sq">
                <a:solidFill>
                  <a:srgbClr val="008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5" name="Line 45"/>
              <p:cNvSpPr>
                <a:spLocks noChangeShapeType="1"/>
              </p:cNvSpPr>
              <p:nvPr/>
            </p:nvSpPr>
            <p:spPr bwMode="auto">
              <a:xfrm>
                <a:off x="3687" y="2433"/>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6" name="Line 46"/>
              <p:cNvSpPr>
                <a:spLocks noChangeShapeType="1"/>
              </p:cNvSpPr>
              <p:nvPr/>
            </p:nvSpPr>
            <p:spPr bwMode="auto">
              <a:xfrm>
                <a:off x="4062" y="2500"/>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7" name="Line 47"/>
              <p:cNvSpPr>
                <a:spLocks noChangeShapeType="1"/>
              </p:cNvSpPr>
              <p:nvPr/>
            </p:nvSpPr>
            <p:spPr bwMode="auto">
              <a:xfrm>
                <a:off x="3687" y="2567"/>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8" name="Line 48"/>
              <p:cNvSpPr>
                <a:spLocks noChangeShapeType="1"/>
              </p:cNvSpPr>
              <p:nvPr/>
            </p:nvSpPr>
            <p:spPr bwMode="auto">
              <a:xfrm>
                <a:off x="3687" y="1491"/>
                <a:ext cx="10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69" name="Line 49"/>
              <p:cNvSpPr>
                <a:spLocks noChangeShapeType="1"/>
              </p:cNvSpPr>
              <p:nvPr/>
            </p:nvSpPr>
            <p:spPr bwMode="auto">
              <a:xfrm>
                <a:off x="4062" y="1550"/>
                <a:ext cx="672"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0" name="Line 50"/>
              <p:cNvSpPr>
                <a:spLocks noChangeShapeType="1"/>
              </p:cNvSpPr>
              <p:nvPr/>
            </p:nvSpPr>
            <p:spPr bwMode="auto">
              <a:xfrm>
                <a:off x="3687" y="1608"/>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1" name="Line 51"/>
              <p:cNvSpPr>
                <a:spLocks noChangeShapeType="1"/>
              </p:cNvSpPr>
              <p:nvPr/>
            </p:nvSpPr>
            <p:spPr bwMode="auto">
              <a:xfrm>
                <a:off x="3937" y="1667"/>
                <a:ext cx="79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2" name="Line 52"/>
              <p:cNvSpPr>
                <a:spLocks noChangeShapeType="1"/>
              </p:cNvSpPr>
              <p:nvPr/>
            </p:nvSpPr>
            <p:spPr bwMode="auto">
              <a:xfrm>
                <a:off x="3862" y="1727"/>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3" name="Line 53"/>
              <p:cNvSpPr>
                <a:spLocks noChangeShapeType="1"/>
              </p:cNvSpPr>
              <p:nvPr/>
            </p:nvSpPr>
            <p:spPr bwMode="auto">
              <a:xfrm>
                <a:off x="3862" y="1786"/>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4" name="Line 54"/>
              <p:cNvSpPr>
                <a:spLocks noChangeShapeType="1"/>
              </p:cNvSpPr>
              <p:nvPr/>
            </p:nvSpPr>
            <p:spPr bwMode="auto">
              <a:xfrm>
                <a:off x="3862" y="1845"/>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5" name="Line 55"/>
              <p:cNvSpPr>
                <a:spLocks noChangeShapeType="1"/>
              </p:cNvSpPr>
              <p:nvPr/>
            </p:nvSpPr>
            <p:spPr bwMode="auto">
              <a:xfrm>
                <a:off x="3712" y="1903"/>
                <a:ext cx="947" cy="0"/>
              </a:xfrm>
              <a:prstGeom prst="line">
                <a:avLst/>
              </a:prstGeom>
              <a:noFill/>
              <a:ln w="25560" cap="sq">
                <a:solidFill>
                  <a:srgbClr val="0000FF"/>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6" name="Line 56"/>
              <p:cNvSpPr>
                <a:spLocks noChangeShapeType="1"/>
              </p:cNvSpPr>
              <p:nvPr/>
            </p:nvSpPr>
            <p:spPr bwMode="auto">
              <a:xfrm>
                <a:off x="3783" y="262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7" name="Line 57"/>
              <p:cNvSpPr>
                <a:spLocks noChangeShapeType="1"/>
              </p:cNvSpPr>
              <p:nvPr/>
            </p:nvSpPr>
            <p:spPr bwMode="auto">
              <a:xfrm>
                <a:off x="4158" y="2692"/>
                <a:ext cx="672"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8" name="Line 58"/>
              <p:cNvSpPr>
                <a:spLocks noChangeShapeType="1"/>
              </p:cNvSpPr>
              <p:nvPr/>
            </p:nvSpPr>
            <p:spPr bwMode="auto">
              <a:xfrm>
                <a:off x="3783" y="2759"/>
                <a:ext cx="79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79" name="Line 59"/>
              <p:cNvSpPr>
                <a:spLocks noChangeShapeType="1"/>
              </p:cNvSpPr>
              <p:nvPr/>
            </p:nvSpPr>
            <p:spPr bwMode="auto">
              <a:xfrm>
                <a:off x="3744" y="2817"/>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0" name="Line 60"/>
              <p:cNvSpPr>
                <a:spLocks noChangeShapeType="1"/>
              </p:cNvSpPr>
              <p:nvPr/>
            </p:nvSpPr>
            <p:spPr bwMode="auto">
              <a:xfrm>
                <a:off x="3744" y="2879"/>
                <a:ext cx="798"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1" name="Line 61"/>
              <p:cNvSpPr>
                <a:spLocks noChangeShapeType="1"/>
              </p:cNvSpPr>
              <p:nvPr/>
            </p:nvSpPr>
            <p:spPr bwMode="auto">
              <a:xfrm>
                <a:off x="3744" y="2951"/>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2" name="Line 62"/>
              <p:cNvSpPr>
                <a:spLocks noChangeShapeType="1"/>
              </p:cNvSpPr>
              <p:nvPr/>
            </p:nvSpPr>
            <p:spPr bwMode="auto">
              <a:xfrm>
                <a:off x="3744" y="3015"/>
                <a:ext cx="1047" cy="0"/>
              </a:xfrm>
              <a:prstGeom prst="line">
                <a:avLst/>
              </a:prstGeom>
              <a:noFill/>
              <a:ln w="25560" cap="sq">
                <a:solidFill>
                  <a:srgbClr val="FF0000"/>
                </a:solidFill>
                <a:miter lim="800000"/>
                <a:headEnd/>
                <a:tailEnd/>
              </a:ln>
              <a:effectLst>
                <a:outerShdw blurRad="63500" dist="74769" dir="938535" algn="ctr" rotWithShape="0">
                  <a:srgbClr val="808080">
                    <a:alpha val="38034"/>
                  </a:srgbClr>
                </a:outerShdw>
              </a:effectLst>
              <a:extLst>
                <a:ext uri="{909E8E84-426E-40dd-AFC4-6F175D3DCCD1}">
                  <a14:hiddenFill xmlns:a14="http://schemas.microsoft.com/office/drawing/2010/main">
                    <a:noFill/>
                  </a14:hiddenFill>
                </a:ext>
              </a:extLst>
            </p:spPr>
            <p:txBody>
              <a:bodyPr/>
              <a:lstStyle/>
              <a:p>
                <a:endParaRPr lang="en-US"/>
              </a:p>
            </p:txBody>
          </p:sp>
          <p:sp>
            <p:nvSpPr>
              <p:cNvPr id="30783" name="AutoShape 63"/>
              <p:cNvSpPr>
                <a:spLocks/>
              </p:cNvSpPr>
              <p:nvPr/>
            </p:nvSpPr>
            <p:spPr bwMode="auto">
              <a:xfrm flipH="1">
                <a:off x="3504" y="1440"/>
                <a:ext cx="142" cy="477"/>
              </a:xfrm>
              <a:prstGeom prst="rightBrace">
                <a:avLst>
                  <a:gd name="adj1" fmla="val 8398"/>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84" name="AutoShape 64"/>
              <p:cNvSpPr>
                <a:spLocks/>
              </p:cNvSpPr>
              <p:nvPr/>
            </p:nvSpPr>
            <p:spPr bwMode="auto">
              <a:xfrm flipH="1">
                <a:off x="3504" y="1967"/>
                <a:ext cx="142" cy="409"/>
              </a:xfrm>
              <a:prstGeom prst="rightBrace">
                <a:avLst>
                  <a:gd name="adj1" fmla="val 8414"/>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85" name="AutoShape 65"/>
              <p:cNvSpPr>
                <a:spLocks/>
              </p:cNvSpPr>
              <p:nvPr/>
            </p:nvSpPr>
            <p:spPr bwMode="auto">
              <a:xfrm flipH="1">
                <a:off x="3504" y="2433"/>
                <a:ext cx="142" cy="580"/>
              </a:xfrm>
              <a:prstGeom prst="rightBrace">
                <a:avLst>
                  <a:gd name="adj1" fmla="val 8415"/>
                  <a:gd name="adj2" fmla="val 50000"/>
                </a:avLst>
              </a:prstGeom>
              <a:noFill/>
              <a:ln w="38160" cap="sq">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30786" name="Text Box 66"/>
              <p:cNvSpPr txBox="1">
                <a:spLocks noChangeArrowheads="1"/>
              </p:cNvSpPr>
              <p:nvPr/>
            </p:nvSpPr>
            <p:spPr bwMode="auto">
              <a:xfrm>
                <a:off x="3022" y="1567"/>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00FF"/>
                    </a:solidFill>
                  </a:rPr>
                  <a:t>OTU1</a:t>
                </a:r>
              </a:p>
            </p:txBody>
          </p:sp>
          <p:sp>
            <p:nvSpPr>
              <p:cNvPr id="30787" name="Text Box 67"/>
              <p:cNvSpPr txBox="1">
                <a:spLocks noChangeArrowheads="1"/>
              </p:cNvSpPr>
              <p:nvPr/>
            </p:nvSpPr>
            <p:spPr bwMode="auto">
              <a:xfrm>
                <a:off x="3022" y="2051"/>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00B050"/>
                    </a:solidFill>
                  </a:rPr>
                  <a:t>OTU2</a:t>
                </a:r>
              </a:p>
            </p:txBody>
          </p:sp>
          <p:sp>
            <p:nvSpPr>
              <p:cNvPr id="30788" name="Text Box 68"/>
              <p:cNvSpPr txBox="1">
                <a:spLocks noChangeArrowheads="1"/>
              </p:cNvSpPr>
              <p:nvPr/>
            </p:nvSpPr>
            <p:spPr bwMode="auto">
              <a:xfrm>
                <a:off x="3022" y="2593"/>
                <a:ext cx="551" cy="2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b="1">
                    <a:solidFill>
                      <a:srgbClr val="FF0000"/>
                    </a:solidFill>
                  </a:rPr>
                  <a:t>OTU3</a:t>
                </a:r>
              </a:p>
            </p:txBody>
          </p:sp>
        </p:grpSp>
      </p:grpSp>
      <p:sp>
        <p:nvSpPr>
          <p:cNvPr id="30789" name="Text Box 69"/>
          <p:cNvSpPr txBox="1">
            <a:spLocks noChangeArrowheads="1"/>
          </p:cNvSpPr>
          <p:nvPr/>
        </p:nvSpPr>
        <p:spPr bwMode="auto">
          <a:xfrm>
            <a:off x="1022350" y="5334000"/>
            <a:ext cx="6450125" cy="40229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2000" b="1" u="sng" dirty="0" smtClean="0"/>
              <a:t>Community Membership</a:t>
            </a:r>
            <a:r>
              <a:rPr lang="en-US" sz="2000" dirty="0" smtClean="0"/>
              <a:t>: Assigning a taxonomic fingerprint</a:t>
            </a:r>
            <a:endParaRPr lang="en-US" sz="2000" dirty="0"/>
          </a:p>
        </p:txBody>
      </p:sp>
      <p:sp>
        <p:nvSpPr>
          <p:cNvPr id="74"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Community Membership</a:t>
            </a:r>
            <a:endParaRPr lang="en-US" dirty="0"/>
          </a:p>
        </p:txBody>
      </p:sp>
      <p:sp>
        <p:nvSpPr>
          <p:cNvPr id="4" name="Oval 3"/>
          <p:cNvSpPr/>
          <p:nvPr/>
        </p:nvSpPr>
        <p:spPr>
          <a:xfrm>
            <a:off x="3505200" y="2211388"/>
            <a:ext cx="985838" cy="2775033"/>
          </a:xfrm>
          <a:prstGeom prst="ellipse">
            <a:avLst/>
          </a:prstGeom>
          <a:noFill/>
        </p:spPr>
        <p:style>
          <a:lnRef idx="1">
            <a:schemeClr val="dk1"/>
          </a:lnRef>
          <a:fillRef idx="3">
            <a:schemeClr val="dk1"/>
          </a:fillRef>
          <a:effectRef idx="2">
            <a:schemeClr val="dk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1273169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842" name="Group 2"/>
          <p:cNvGrpSpPr>
            <a:grpSpLocks/>
          </p:cNvGrpSpPr>
          <p:nvPr/>
        </p:nvGrpSpPr>
        <p:grpSpPr bwMode="auto">
          <a:xfrm>
            <a:off x="457200" y="1524000"/>
            <a:ext cx="5559425" cy="3806825"/>
            <a:chOff x="288" y="960"/>
            <a:chExt cx="3502" cy="2398"/>
          </a:xfrm>
        </p:grpSpPr>
        <p:pic>
          <p:nvPicPr>
            <p:cNvPr id="358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 y="960"/>
              <a:ext cx="3502" cy="2398"/>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5844" name="Rectangle 4"/>
            <p:cNvSpPr>
              <a:spLocks noChangeArrowheads="1"/>
            </p:cNvSpPr>
            <p:nvPr/>
          </p:nvSpPr>
          <p:spPr bwMode="auto">
            <a:xfrm>
              <a:off x="330" y="1043"/>
              <a:ext cx="165" cy="165"/>
            </a:xfrm>
            <a:prstGeom prst="rect">
              <a:avLst/>
            </a:prstGeom>
            <a:solidFill>
              <a:srgbClr val="FFFFFF"/>
            </a:solidFill>
            <a:ln w="25560" cap="sq">
              <a:solidFill>
                <a:srgbClr val="FFFFFF"/>
              </a:solidFill>
              <a:miter lim="800000"/>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pic>
        <p:nvPicPr>
          <p:cNvPr id="358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3352800"/>
            <a:ext cx="3048000" cy="32893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35846" name="Text Box 6"/>
          <p:cNvSpPr txBox="1">
            <a:spLocks noChangeArrowheads="1"/>
          </p:cNvSpPr>
          <p:nvPr/>
        </p:nvSpPr>
        <p:spPr bwMode="auto">
          <a:xfrm>
            <a:off x="5878513" y="1981200"/>
            <a:ext cx="3074987" cy="520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2800" b="1"/>
              <a:t>[Phylum level]</a:t>
            </a:r>
          </a:p>
        </p:txBody>
      </p:sp>
      <p:sp>
        <p:nvSpPr>
          <p:cNvPr id="9" name="Title 1"/>
          <p:cNvSpPr txBox="1">
            <a:spLocks/>
          </p:cNvSpPr>
          <p:nvPr/>
        </p:nvSpPr>
        <p:spPr>
          <a:xfrm>
            <a:off x="457200" y="274638"/>
            <a:ext cx="8229600" cy="114300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Output is Typically a Pie Chart or Graph with Assignment</a:t>
            </a:r>
            <a:endParaRPr lang="en-US" dirty="0"/>
          </a:p>
        </p:txBody>
      </p:sp>
      <p:sp>
        <p:nvSpPr>
          <p:cNvPr id="3" name="TextBox 2"/>
          <p:cNvSpPr txBox="1"/>
          <p:nvPr/>
        </p:nvSpPr>
        <p:spPr>
          <a:xfrm>
            <a:off x="169717" y="5654014"/>
            <a:ext cx="5454813" cy="369332"/>
          </a:xfrm>
          <a:prstGeom prst="rect">
            <a:avLst/>
          </a:prstGeom>
          <a:noFill/>
        </p:spPr>
        <p:txBody>
          <a:bodyPr wrap="none" rtlCol="0">
            <a:spAutoFit/>
          </a:bodyPr>
          <a:lstStyle/>
          <a:p>
            <a:r>
              <a:rPr lang="en-US" dirty="0" smtClean="0"/>
              <a:t>Trees can be useful but not always the most informative</a:t>
            </a:r>
          </a:p>
        </p:txBody>
      </p:sp>
    </p:spTree>
    <p:extLst>
      <p:ext uri="{BB962C8B-B14F-4D97-AF65-F5344CB8AC3E}">
        <p14:creationId xmlns:p14="http://schemas.microsoft.com/office/powerpoint/2010/main" val="2011310166"/>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QIIME</a:t>
            </a:r>
            <a:endParaRPr lang="en-US" dirty="0"/>
          </a:p>
        </p:txBody>
      </p:sp>
      <p:sp>
        <p:nvSpPr>
          <p:cNvPr id="3" name="Content Placeholder 2"/>
          <p:cNvSpPr>
            <a:spLocks noGrp="1"/>
          </p:cNvSpPr>
          <p:nvPr>
            <p:ph idx="1"/>
          </p:nvPr>
        </p:nvSpPr>
        <p:spPr/>
        <p:txBody>
          <a:bodyPr/>
          <a:lstStyle/>
          <a:p>
            <a:r>
              <a:rPr lang="en-US" dirty="0" smtClean="0"/>
              <a:t>Pronounced “chime”</a:t>
            </a:r>
          </a:p>
          <a:p>
            <a:r>
              <a:rPr lang="en-US" dirty="0" smtClean="0"/>
              <a:t>Quantitative Insights Into Microbial Ecology</a:t>
            </a:r>
          </a:p>
          <a:p>
            <a:r>
              <a:rPr lang="en-US" dirty="0" smtClean="0"/>
              <a:t>Modular pipeline for the analysis if both </a:t>
            </a:r>
            <a:r>
              <a:rPr lang="en-US" dirty="0" smtClean="0"/>
              <a:t>targeted and shotgun data</a:t>
            </a:r>
            <a:endParaRPr lang="en-US" dirty="0" smtClean="0"/>
          </a:p>
          <a:p>
            <a:r>
              <a:rPr lang="en-US" dirty="0" smtClean="0"/>
              <a:t>Shotgun analysis still considered “beta</a:t>
            </a:r>
            <a:r>
              <a:rPr lang="en-US" dirty="0" smtClean="0"/>
              <a:t>”</a:t>
            </a:r>
            <a:endParaRPr lang="en-US" dirty="0" smtClean="0"/>
          </a:p>
        </p:txBody>
      </p:sp>
    </p:spTree>
    <p:extLst>
      <p:ext uri="{BB962C8B-B14F-4D97-AF65-F5344CB8AC3E}">
        <p14:creationId xmlns:p14="http://schemas.microsoft.com/office/powerpoint/2010/main" val="164546515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hlinkClick r:id="rId3"/>
              </a:rPr>
              <a:t>Mothur</a:t>
            </a:r>
            <a:endParaRPr lang="en-US" dirty="0"/>
          </a:p>
        </p:txBody>
      </p:sp>
      <p:pic>
        <p:nvPicPr>
          <p:cNvPr id="4" name="Content Placeholder 3" descr="Screen Shot 2015-01-08 at 10.34.08 AM.png"/>
          <p:cNvPicPr>
            <a:picLocks noGrp="1" noChangeAspect="1"/>
          </p:cNvPicPr>
          <p:nvPr>
            <p:ph idx="1"/>
          </p:nvPr>
        </p:nvPicPr>
        <p:blipFill>
          <a:blip r:embed="rId4">
            <a:extLst>
              <a:ext uri="{28A0092B-C50C-407E-A947-70E740481C1C}">
                <a14:useLocalDpi xmlns:a14="http://schemas.microsoft.com/office/drawing/2010/main" val="0"/>
              </a:ext>
            </a:extLst>
          </a:blip>
          <a:srcRect l="-9211" r="-9211"/>
          <a:stretch>
            <a:fillRect/>
          </a:stretch>
        </p:blipFill>
        <p:spPr/>
      </p:pic>
    </p:spTree>
    <p:extLst>
      <p:ext uri="{BB962C8B-B14F-4D97-AF65-F5344CB8AC3E}">
        <p14:creationId xmlns:p14="http://schemas.microsoft.com/office/powerpoint/2010/main" val="787012723"/>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SILVA</a:t>
            </a:r>
            <a:endParaRPr lang="en-US" dirty="0"/>
          </a:p>
        </p:txBody>
      </p:sp>
      <p:sp>
        <p:nvSpPr>
          <p:cNvPr id="3" name="Content Placeholder 2"/>
          <p:cNvSpPr>
            <a:spLocks noGrp="1"/>
          </p:cNvSpPr>
          <p:nvPr>
            <p:ph idx="1"/>
          </p:nvPr>
        </p:nvSpPr>
        <p:spPr/>
        <p:txBody>
          <a:bodyPr/>
          <a:lstStyle/>
          <a:p>
            <a:r>
              <a:rPr lang="en-US" dirty="0" smtClean="0"/>
              <a:t>A comprehensive online resource for quality checked and aligned ribosomal RNA sequence data.</a:t>
            </a:r>
          </a:p>
          <a:p>
            <a:r>
              <a:rPr lang="en-US" dirty="0" smtClean="0"/>
              <a:t>Used for supervised clustering to determine OTUs.</a:t>
            </a:r>
            <a:endParaRPr lang="en-US" dirty="0" smtClean="0"/>
          </a:p>
          <a:p>
            <a:pPr marL="457200" lvl="1" indent="0">
              <a:buNone/>
            </a:pPr>
            <a:endParaRPr lang="en-US" dirty="0"/>
          </a:p>
        </p:txBody>
      </p:sp>
    </p:spTree>
    <p:extLst>
      <p:ext uri="{BB962C8B-B14F-4D97-AF65-F5344CB8AC3E}">
        <p14:creationId xmlns:p14="http://schemas.microsoft.com/office/powerpoint/2010/main" val="344822523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PICRUST</a:t>
            </a:r>
            <a:endParaRPr lang="en-US" dirty="0"/>
          </a:p>
        </p:txBody>
      </p:sp>
      <p:sp>
        <p:nvSpPr>
          <p:cNvPr id="3" name="Content Placeholder 2"/>
          <p:cNvSpPr>
            <a:spLocks noGrp="1"/>
          </p:cNvSpPr>
          <p:nvPr>
            <p:ph idx="1"/>
          </p:nvPr>
        </p:nvSpPr>
        <p:spPr/>
        <p:txBody>
          <a:bodyPr/>
          <a:lstStyle/>
          <a:p>
            <a:r>
              <a:rPr lang="en-US" dirty="0" smtClean="0"/>
              <a:t>Uses 16s to predict functional capacity using associated genes and gene </a:t>
            </a:r>
            <a:r>
              <a:rPr lang="en-US" dirty="0" smtClean="0"/>
              <a:t>families</a:t>
            </a:r>
            <a:endParaRPr lang="en-US" dirty="0" smtClean="0"/>
          </a:p>
        </p:txBody>
      </p:sp>
      <p:pic>
        <p:nvPicPr>
          <p:cNvPr id="6" name="Picture 5"/>
          <p:cNvPicPr>
            <a:picLocks noChangeAspect="1"/>
          </p:cNvPicPr>
          <p:nvPr/>
        </p:nvPicPr>
        <p:blipFill>
          <a:blip r:embed="rId4"/>
          <a:stretch>
            <a:fillRect/>
          </a:stretch>
        </p:blipFill>
        <p:spPr>
          <a:xfrm>
            <a:off x="2020848" y="3138080"/>
            <a:ext cx="5102305" cy="3452560"/>
          </a:xfrm>
          <a:prstGeom prst="rect">
            <a:avLst/>
          </a:prstGeom>
        </p:spPr>
      </p:pic>
    </p:spTree>
    <p:extLst>
      <p:ext uri="{BB962C8B-B14F-4D97-AF65-F5344CB8AC3E}">
        <p14:creationId xmlns:p14="http://schemas.microsoft.com/office/powerpoint/2010/main" val="260205296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Shotgun metagenomics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20035060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First let me filter my data</a:t>
            </a:r>
            <a:endParaRPr lang="en-US" dirty="0"/>
          </a:p>
        </p:txBody>
      </p:sp>
      <p:sp>
        <p:nvSpPr>
          <p:cNvPr id="3" name="Text Placeholder 2"/>
          <p:cNvSpPr>
            <a:spLocks noGrp="1"/>
          </p:cNvSpPr>
          <p:nvPr>
            <p:ph type="body" idx="1"/>
          </p:nvPr>
        </p:nvSpPr>
        <p:spPr/>
        <p:txBody>
          <a:bodyPr/>
          <a:lstStyle/>
          <a:p>
            <a:endParaRPr lang="en-US"/>
          </a:p>
        </p:txBody>
      </p:sp>
      <p:pic>
        <p:nvPicPr>
          <p:cNvPr id="4" name="Picture 3"/>
          <p:cNvPicPr>
            <a:picLocks noChangeAspect="1"/>
          </p:cNvPicPr>
          <p:nvPr/>
        </p:nvPicPr>
        <p:blipFill>
          <a:blip r:embed="rId2"/>
          <a:stretch>
            <a:fillRect/>
          </a:stretch>
        </p:blipFill>
        <p:spPr>
          <a:xfrm>
            <a:off x="2132262" y="229268"/>
            <a:ext cx="4177632" cy="4177632"/>
          </a:xfrm>
          <a:prstGeom prst="rect">
            <a:avLst/>
          </a:prstGeom>
        </p:spPr>
      </p:pic>
    </p:spTree>
    <p:extLst>
      <p:ext uri="{BB962C8B-B14F-4D97-AF65-F5344CB8AC3E}">
        <p14:creationId xmlns:p14="http://schemas.microsoft.com/office/powerpoint/2010/main" val="389977549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Control</a:t>
            </a:r>
            <a:endParaRPr lang="en-US" dirty="0"/>
          </a:p>
        </p:txBody>
      </p:sp>
      <p:sp>
        <p:nvSpPr>
          <p:cNvPr id="3" name="Content Placeholder 2"/>
          <p:cNvSpPr>
            <a:spLocks noGrp="1"/>
          </p:cNvSpPr>
          <p:nvPr>
            <p:ph idx="1"/>
          </p:nvPr>
        </p:nvSpPr>
        <p:spPr/>
        <p:txBody>
          <a:bodyPr>
            <a:normAutofit lnSpcReduction="10000"/>
          </a:bodyPr>
          <a:lstStyle/>
          <a:p>
            <a:r>
              <a:rPr lang="en-US" dirty="0" smtClean="0"/>
              <a:t>The key to shotgun metagenomics is clean data</a:t>
            </a:r>
          </a:p>
          <a:p>
            <a:r>
              <a:rPr lang="en-US" dirty="0" smtClean="0"/>
              <a:t>What’s </a:t>
            </a:r>
            <a:r>
              <a:rPr lang="en-US" dirty="0" smtClean="0"/>
              <a:t>there that shouldn’t be there?</a:t>
            </a:r>
          </a:p>
          <a:p>
            <a:pPr lvl="1"/>
            <a:r>
              <a:rPr lang="en-US" dirty="0" smtClean="0"/>
              <a:t>Human, </a:t>
            </a:r>
            <a:r>
              <a:rPr lang="en-US" dirty="0" err="1" smtClean="0"/>
              <a:t>rRNA</a:t>
            </a:r>
            <a:r>
              <a:rPr lang="en-US" dirty="0" smtClean="0"/>
              <a:t>, </a:t>
            </a:r>
            <a:r>
              <a:rPr lang="en-US" dirty="0" err="1" smtClean="0"/>
              <a:t>PhiX</a:t>
            </a:r>
            <a:endParaRPr lang="en-US" dirty="0" smtClean="0"/>
          </a:p>
          <a:p>
            <a:r>
              <a:rPr lang="en-US" dirty="0" smtClean="0"/>
              <a:t>Remove uninformative reads</a:t>
            </a:r>
          </a:p>
          <a:p>
            <a:pPr lvl="1"/>
            <a:r>
              <a:rPr lang="en-US" dirty="0" smtClean="0"/>
              <a:t>Low quality</a:t>
            </a:r>
          </a:p>
          <a:p>
            <a:pPr lvl="1"/>
            <a:r>
              <a:rPr lang="en-US" dirty="0" smtClean="0"/>
              <a:t>Low </a:t>
            </a:r>
            <a:r>
              <a:rPr lang="en-US" dirty="0" smtClean="0"/>
              <a:t>complexity</a:t>
            </a:r>
          </a:p>
          <a:p>
            <a:pPr lvl="1"/>
            <a:r>
              <a:rPr lang="en-US" dirty="0" smtClean="0"/>
              <a:t>Artifacts</a:t>
            </a:r>
          </a:p>
          <a:p>
            <a:pPr lvl="1"/>
            <a:r>
              <a:rPr lang="en-US" dirty="0" smtClean="0"/>
              <a:t>Adapters</a:t>
            </a:r>
            <a:endParaRPr lang="en-US" dirty="0" smtClean="0"/>
          </a:p>
        </p:txBody>
      </p:sp>
    </p:spTree>
    <p:extLst>
      <p:ext uri="{BB962C8B-B14F-4D97-AF65-F5344CB8AC3E}">
        <p14:creationId xmlns:p14="http://schemas.microsoft.com/office/powerpoint/2010/main" val="2693673724"/>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ackgroundRemoval t="4200" b="99800" l="24725" r="74250"/>
                    </a14:imgEffect>
                  </a14:imgLayer>
                </a14:imgProps>
              </a:ext>
            </a:extLst>
          </a:blip>
          <a:srcRect l="20903" r="21606"/>
          <a:stretch/>
        </p:blipFill>
        <p:spPr>
          <a:xfrm>
            <a:off x="0" y="2267385"/>
            <a:ext cx="2219158" cy="1930000"/>
          </a:xfrm>
          <a:prstGeom prst="rect">
            <a:avLst/>
          </a:prstGeom>
        </p:spPr>
      </p:pic>
      <p:sp>
        <p:nvSpPr>
          <p:cNvPr id="5" name="Title 4"/>
          <p:cNvSpPr>
            <a:spLocks noGrp="1"/>
          </p:cNvSpPr>
          <p:nvPr>
            <p:ph type="title"/>
          </p:nvPr>
        </p:nvSpPr>
        <p:spPr/>
        <p:txBody>
          <a:bodyPr/>
          <a:lstStyle/>
          <a:p>
            <a:r>
              <a:rPr lang="en-US" dirty="0" smtClean="0"/>
              <a:t>No Filtering</a:t>
            </a:r>
            <a:endParaRPr lang="en-US" dirty="0"/>
          </a:p>
        </p:txBody>
      </p:sp>
      <p:sp>
        <p:nvSpPr>
          <p:cNvPr id="7" name="TextBox 6"/>
          <p:cNvSpPr txBox="1"/>
          <p:nvPr/>
        </p:nvSpPr>
        <p:spPr>
          <a:xfrm>
            <a:off x="3756263" y="2970775"/>
            <a:ext cx="1361295" cy="523220"/>
          </a:xfrm>
          <a:prstGeom prst="rect">
            <a:avLst/>
          </a:prstGeom>
          <a:noFill/>
        </p:spPr>
        <p:txBody>
          <a:bodyPr wrap="none" rtlCol="0">
            <a:spAutoFit/>
          </a:bodyPr>
          <a:lstStyle/>
          <a:p>
            <a:r>
              <a:rPr lang="en-US" sz="2800" dirty="0" smtClean="0"/>
              <a:t>Analysis</a:t>
            </a:r>
            <a:endParaRPr lang="en-US" sz="2800" dirty="0"/>
          </a:p>
        </p:txBody>
      </p:sp>
      <p:cxnSp>
        <p:nvCxnSpPr>
          <p:cNvPr id="9" name="Straight Arrow Connector 8"/>
          <p:cNvCxnSpPr/>
          <p:nvPr/>
        </p:nvCxnSpPr>
        <p:spPr>
          <a:xfrm>
            <a:off x="2219158" y="3232385"/>
            <a:ext cx="153710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117558" y="3232385"/>
            <a:ext cx="180728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5"/>
          <a:srcRect l="26609" r="25999"/>
          <a:stretch/>
        </p:blipFill>
        <p:spPr>
          <a:xfrm>
            <a:off x="6924842" y="1804737"/>
            <a:ext cx="1761958" cy="2855296"/>
          </a:xfrm>
          <a:prstGeom prst="rect">
            <a:avLst/>
          </a:prstGeom>
        </p:spPr>
      </p:pic>
    </p:spTree>
    <p:extLst>
      <p:ext uri="{BB962C8B-B14F-4D97-AF65-F5344CB8AC3E}">
        <p14:creationId xmlns:p14="http://schemas.microsoft.com/office/powerpoint/2010/main" val="25529504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Metagenomics?</a:t>
            </a:r>
            <a:endParaRPr lang="en-US" dirty="0"/>
          </a:p>
        </p:txBody>
      </p:sp>
      <p:sp>
        <p:nvSpPr>
          <p:cNvPr id="3" name="Content Placeholder 2"/>
          <p:cNvSpPr>
            <a:spLocks noGrp="1"/>
          </p:cNvSpPr>
          <p:nvPr>
            <p:ph idx="1"/>
          </p:nvPr>
        </p:nvSpPr>
        <p:spPr/>
        <p:txBody>
          <a:bodyPr/>
          <a:lstStyle/>
          <a:p>
            <a:r>
              <a:rPr lang="en-US" dirty="0" smtClean="0"/>
              <a:t>It makes ‘invisible’ organisms visible</a:t>
            </a:r>
          </a:p>
          <a:p>
            <a:pPr marL="0" indent="0">
              <a:buNone/>
            </a:pPr>
            <a:endParaRPr lang="en-US" dirty="0"/>
          </a:p>
        </p:txBody>
      </p:sp>
      <p:pic>
        <p:nvPicPr>
          <p:cNvPr id="5" name="Picture 4"/>
          <p:cNvPicPr>
            <a:picLocks noChangeAspect="1"/>
          </p:cNvPicPr>
          <p:nvPr/>
        </p:nvPicPr>
        <p:blipFill>
          <a:blip r:embed="rId3"/>
          <a:stretch>
            <a:fillRect/>
          </a:stretch>
        </p:blipFill>
        <p:spPr>
          <a:xfrm>
            <a:off x="457200" y="2316163"/>
            <a:ext cx="4297948" cy="4297948"/>
          </a:xfrm>
          <a:prstGeom prst="rect">
            <a:avLst/>
          </a:prstGeom>
        </p:spPr>
      </p:pic>
      <p:pic>
        <p:nvPicPr>
          <p:cNvPr id="6" name="Picture 5"/>
          <p:cNvPicPr>
            <a:picLocks noChangeAspect="1"/>
          </p:cNvPicPr>
          <p:nvPr/>
        </p:nvPicPr>
        <p:blipFill>
          <a:blip r:embed="rId4"/>
          <a:stretch>
            <a:fillRect/>
          </a:stretch>
        </p:blipFill>
        <p:spPr>
          <a:xfrm>
            <a:off x="5463676" y="2185737"/>
            <a:ext cx="661738" cy="661738"/>
          </a:xfrm>
          <a:prstGeom prst="rect">
            <a:avLst/>
          </a:prstGeom>
        </p:spPr>
      </p:pic>
      <p:pic>
        <p:nvPicPr>
          <p:cNvPr id="7" name="Picture 6"/>
          <p:cNvPicPr>
            <a:picLocks noChangeAspect="1"/>
          </p:cNvPicPr>
          <p:nvPr/>
        </p:nvPicPr>
        <p:blipFill>
          <a:blip r:embed="rId4"/>
          <a:stretch>
            <a:fillRect/>
          </a:stretch>
        </p:blipFill>
        <p:spPr>
          <a:xfrm>
            <a:off x="6125414" y="2338137"/>
            <a:ext cx="661738" cy="661738"/>
          </a:xfrm>
          <a:prstGeom prst="rect">
            <a:avLst/>
          </a:prstGeom>
        </p:spPr>
      </p:pic>
      <p:pic>
        <p:nvPicPr>
          <p:cNvPr id="8" name="Picture 7"/>
          <p:cNvPicPr>
            <a:picLocks noChangeAspect="1"/>
          </p:cNvPicPr>
          <p:nvPr/>
        </p:nvPicPr>
        <p:blipFill>
          <a:blip r:embed="rId4"/>
          <a:stretch>
            <a:fillRect/>
          </a:stretch>
        </p:blipFill>
        <p:spPr>
          <a:xfrm>
            <a:off x="7145423" y="1985294"/>
            <a:ext cx="661738" cy="661738"/>
          </a:xfrm>
          <a:prstGeom prst="rect">
            <a:avLst/>
          </a:prstGeom>
        </p:spPr>
      </p:pic>
      <p:pic>
        <p:nvPicPr>
          <p:cNvPr id="9" name="Picture 8"/>
          <p:cNvPicPr>
            <a:picLocks noChangeAspect="1"/>
          </p:cNvPicPr>
          <p:nvPr/>
        </p:nvPicPr>
        <p:blipFill>
          <a:blip r:embed="rId4"/>
          <a:stretch>
            <a:fillRect/>
          </a:stretch>
        </p:blipFill>
        <p:spPr>
          <a:xfrm>
            <a:off x="6277814" y="3407610"/>
            <a:ext cx="661738" cy="661738"/>
          </a:xfrm>
          <a:prstGeom prst="rect">
            <a:avLst/>
          </a:prstGeom>
        </p:spPr>
      </p:pic>
      <p:pic>
        <p:nvPicPr>
          <p:cNvPr id="10" name="Picture 9"/>
          <p:cNvPicPr>
            <a:picLocks noChangeAspect="1"/>
          </p:cNvPicPr>
          <p:nvPr/>
        </p:nvPicPr>
        <p:blipFill>
          <a:blip r:embed="rId4"/>
          <a:stretch>
            <a:fillRect/>
          </a:stretch>
        </p:blipFill>
        <p:spPr>
          <a:xfrm>
            <a:off x="5285207" y="4249821"/>
            <a:ext cx="661738" cy="661738"/>
          </a:xfrm>
          <a:prstGeom prst="rect">
            <a:avLst/>
          </a:prstGeom>
        </p:spPr>
      </p:pic>
      <p:pic>
        <p:nvPicPr>
          <p:cNvPr id="11" name="Picture 10"/>
          <p:cNvPicPr>
            <a:picLocks noChangeAspect="1"/>
          </p:cNvPicPr>
          <p:nvPr/>
        </p:nvPicPr>
        <p:blipFill>
          <a:blip r:embed="rId4"/>
          <a:stretch>
            <a:fillRect/>
          </a:stretch>
        </p:blipFill>
        <p:spPr>
          <a:xfrm>
            <a:off x="7170157" y="2999875"/>
            <a:ext cx="661738" cy="661738"/>
          </a:xfrm>
          <a:prstGeom prst="rect">
            <a:avLst/>
          </a:prstGeom>
        </p:spPr>
      </p:pic>
      <p:pic>
        <p:nvPicPr>
          <p:cNvPr id="12" name="Picture 11"/>
          <p:cNvPicPr>
            <a:picLocks noChangeAspect="1"/>
          </p:cNvPicPr>
          <p:nvPr/>
        </p:nvPicPr>
        <p:blipFill>
          <a:blip r:embed="rId4"/>
          <a:stretch>
            <a:fillRect/>
          </a:stretch>
        </p:blipFill>
        <p:spPr>
          <a:xfrm>
            <a:off x="7353971" y="4149560"/>
            <a:ext cx="661738" cy="661738"/>
          </a:xfrm>
          <a:prstGeom prst="rect">
            <a:avLst/>
          </a:prstGeom>
        </p:spPr>
      </p:pic>
      <p:pic>
        <p:nvPicPr>
          <p:cNvPr id="13" name="Picture 12"/>
          <p:cNvPicPr>
            <a:picLocks noChangeAspect="1"/>
          </p:cNvPicPr>
          <p:nvPr/>
        </p:nvPicPr>
        <p:blipFill>
          <a:blip r:embed="rId4"/>
          <a:stretch>
            <a:fillRect/>
          </a:stretch>
        </p:blipFill>
        <p:spPr>
          <a:xfrm>
            <a:off x="6277814" y="4149560"/>
            <a:ext cx="661738" cy="661738"/>
          </a:xfrm>
          <a:prstGeom prst="rect">
            <a:avLst/>
          </a:prstGeom>
        </p:spPr>
      </p:pic>
      <p:pic>
        <p:nvPicPr>
          <p:cNvPr id="14" name="Picture 13"/>
          <p:cNvPicPr>
            <a:picLocks noChangeAspect="1"/>
          </p:cNvPicPr>
          <p:nvPr/>
        </p:nvPicPr>
        <p:blipFill>
          <a:blip r:embed="rId4"/>
          <a:stretch>
            <a:fillRect/>
          </a:stretch>
        </p:blipFill>
        <p:spPr>
          <a:xfrm>
            <a:off x="5616076" y="2847475"/>
            <a:ext cx="661738" cy="661738"/>
          </a:xfrm>
          <a:prstGeom prst="rect">
            <a:avLst/>
          </a:prstGeom>
        </p:spPr>
      </p:pic>
      <p:pic>
        <p:nvPicPr>
          <p:cNvPr id="15" name="Picture 14"/>
          <p:cNvPicPr>
            <a:picLocks noChangeAspect="1"/>
          </p:cNvPicPr>
          <p:nvPr/>
        </p:nvPicPr>
        <p:blipFill>
          <a:blip r:embed="rId4"/>
          <a:stretch>
            <a:fillRect/>
          </a:stretch>
        </p:blipFill>
        <p:spPr>
          <a:xfrm>
            <a:off x="5616076" y="4924929"/>
            <a:ext cx="661738" cy="661738"/>
          </a:xfrm>
          <a:prstGeom prst="rect">
            <a:avLst/>
          </a:prstGeom>
        </p:spPr>
      </p:pic>
      <p:pic>
        <p:nvPicPr>
          <p:cNvPr id="16" name="Picture 15"/>
          <p:cNvPicPr>
            <a:picLocks noChangeAspect="1"/>
          </p:cNvPicPr>
          <p:nvPr/>
        </p:nvPicPr>
        <p:blipFill>
          <a:blip r:embed="rId4"/>
          <a:stretch>
            <a:fillRect/>
          </a:stretch>
        </p:blipFill>
        <p:spPr>
          <a:xfrm>
            <a:off x="6839288" y="4580690"/>
            <a:ext cx="661738" cy="661738"/>
          </a:xfrm>
          <a:prstGeom prst="rect">
            <a:avLst/>
          </a:prstGeom>
        </p:spPr>
      </p:pic>
      <p:pic>
        <p:nvPicPr>
          <p:cNvPr id="17" name="Picture 16"/>
          <p:cNvPicPr>
            <a:picLocks noChangeAspect="1"/>
          </p:cNvPicPr>
          <p:nvPr/>
        </p:nvPicPr>
        <p:blipFill>
          <a:blip r:embed="rId4"/>
          <a:stretch>
            <a:fillRect/>
          </a:stretch>
        </p:blipFill>
        <p:spPr>
          <a:xfrm>
            <a:off x="7791790" y="3407610"/>
            <a:ext cx="661738" cy="661738"/>
          </a:xfrm>
          <a:prstGeom prst="rect">
            <a:avLst/>
          </a:prstGeom>
        </p:spPr>
      </p:pic>
      <p:pic>
        <p:nvPicPr>
          <p:cNvPr id="18" name="Picture 17"/>
          <p:cNvPicPr>
            <a:picLocks noChangeAspect="1"/>
          </p:cNvPicPr>
          <p:nvPr/>
        </p:nvPicPr>
        <p:blipFill>
          <a:blip r:embed="rId4"/>
          <a:stretch>
            <a:fillRect/>
          </a:stretch>
        </p:blipFill>
        <p:spPr>
          <a:xfrm>
            <a:off x="7807161" y="2338137"/>
            <a:ext cx="661738" cy="661738"/>
          </a:xfrm>
          <a:prstGeom prst="rect">
            <a:avLst/>
          </a:prstGeom>
        </p:spPr>
      </p:pic>
      <p:pic>
        <p:nvPicPr>
          <p:cNvPr id="19" name="Picture 18"/>
          <p:cNvPicPr>
            <a:picLocks noChangeAspect="1"/>
          </p:cNvPicPr>
          <p:nvPr/>
        </p:nvPicPr>
        <p:blipFill>
          <a:blip r:embed="rId4"/>
          <a:stretch>
            <a:fillRect/>
          </a:stretch>
        </p:blipFill>
        <p:spPr>
          <a:xfrm>
            <a:off x="6277814" y="5586667"/>
            <a:ext cx="661738" cy="661738"/>
          </a:xfrm>
          <a:prstGeom prst="rect">
            <a:avLst/>
          </a:prstGeom>
        </p:spPr>
      </p:pic>
      <p:pic>
        <p:nvPicPr>
          <p:cNvPr id="20" name="Picture 19"/>
          <p:cNvPicPr>
            <a:picLocks noChangeAspect="1"/>
          </p:cNvPicPr>
          <p:nvPr/>
        </p:nvPicPr>
        <p:blipFill>
          <a:blip r:embed="rId4"/>
          <a:stretch>
            <a:fillRect/>
          </a:stretch>
        </p:blipFill>
        <p:spPr>
          <a:xfrm>
            <a:off x="7791790" y="5586667"/>
            <a:ext cx="661738" cy="661738"/>
          </a:xfrm>
          <a:prstGeom prst="rect">
            <a:avLst/>
          </a:prstGeom>
        </p:spPr>
      </p:pic>
      <p:pic>
        <p:nvPicPr>
          <p:cNvPr id="21" name="Picture 20"/>
          <p:cNvPicPr>
            <a:picLocks noChangeAspect="1"/>
          </p:cNvPicPr>
          <p:nvPr/>
        </p:nvPicPr>
        <p:blipFill>
          <a:blip r:embed="rId4"/>
          <a:stretch>
            <a:fillRect/>
          </a:stretch>
        </p:blipFill>
        <p:spPr>
          <a:xfrm>
            <a:off x="7956218" y="4480429"/>
            <a:ext cx="661738" cy="661738"/>
          </a:xfrm>
          <a:prstGeom prst="rect">
            <a:avLst/>
          </a:prstGeom>
        </p:spPr>
      </p:pic>
      <p:pic>
        <p:nvPicPr>
          <p:cNvPr id="22" name="Picture 21"/>
          <p:cNvPicPr>
            <a:picLocks noChangeAspect="1"/>
          </p:cNvPicPr>
          <p:nvPr/>
        </p:nvPicPr>
        <p:blipFill>
          <a:blip r:embed="rId4"/>
          <a:stretch>
            <a:fillRect/>
          </a:stretch>
        </p:blipFill>
        <p:spPr>
          <a:xfrm>
            <a:off x="5132807" y="3509213"/>
            <a:ext cx="661738" cy="661738"/>
          </a:xfrm>
          <a:prstGeom prst="rect">
            <a:avLst/>
          </a:prstGeom>
        </p:spPr>
      </p:pic>
      <p:pic>
        <p:nvPicPr>
          <p:cNvPr id="23" name="Picture 22"/>
          <p:cNvPicPr>
            <a:picLocks noChangeAspect="1"/>
          </p:cNvPicPr>
          <p:nvPr/>
        </p:nvPicPr>
        <p:blipFill>
          <a:blip r:embed="rId4"/>
          <a:stretch>
            <a:fillRect/>
          </a:stretch>
        </p:blipFill>
        <p:spPr>
          <a:xfrm>
            <a:off x="5739069" y="5795294"/>
            <a:ext cx="661738" cy="661738"/>
          </a:xfrm>
          <a:prstGeom prst="rect">
            <a:avLst/>
          </a:prstGeom>
        </p:spPr>
      </p:pic>
    </p:spTree>
    <p:extLst>
      <p:ext uri="{BB962C8B-B14F-4D97-AF65-F5344CB8AC3E}">
        <p14:creationId xmlns:p14="http://schemas.microsoft.com/office/powerpoint/2010/main" val="1924961418"/>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a:extLst>
              <a:ext uri="{BEBA8EAE-BF5A-486C-A8C5-ECC9F3942E4B}">
                <a14:imgProps xmlns:a14="http://schemas.microsoft.com/office/drawing/2010/main">
                  <a14:imgLayer r:embed="rId4">
                    <a14:imgEffect>
                      <a14:backgroundRemoval t="4200" b="99800" l="24725" r="74250"/>
                    </a14:imgEffect>
                  </a14:imgLayer>
                </a14:imgProps>
              </a:ext>
            </a:extLst>
          </a:blip>
          <a:srcRect l="20903" r="21606"/>
          <a:stretch/>
        </p:blipFill>
        <p:spPr>
          <a:xfrm>
            <a:off x="0" y="2267385"/>
            <a:ext cx="2219158" cy="1930000"/>
          </a:xfrm>
          <a:prstGeom prst="rect">
            <a:avLst/>
          </a:prstGeom>
        </p:spPr>
      </p:pic>
      <p:sp>
        <p:nvSpPr>
          <p:cNvPr id="5" name="Title 4"/>
          <p:cNvSpPr>
            <a:spLocks noGrp="1"/>
          </p:cNvSpPr>
          <p:nvPr>
            <p:ph type="title"/>
          </p:nvPr>
        </p:nvSpPr>
        <p:spPr/>
        <p:txBody>
          <a:bodyPr/>
          <a:lstStyle/>
          <a:p>
            <a:r>
              <a:rPr lang="en-US" dirty="0" smtClean="0"/>
              <a:t>With Filtering</a:t>
            </a:r>
            <a:endParaRPr lang="en-US" dirty="0"/>
          </a:p>
        </p:txBody>
      </p:sp>
      <p:sp>
        <p:nvSpPr>
          <p:cNvPr id="7" name="TextBox 6"/>
          <p:cNvSpPr txBox="1"/>
          <p:nvPr/>
        </p:nvSpPr>
        <p:spPr>
          <a:xfrm>
            <a:off x="3756263" y="2970775"/>
            <a:ext cx="1361295" cy="523220"/>
          </a:xfrm>
          <a:prstGeom prst="rect">
            <a:avLst/>
          </a:prstGeom>
          <a:noFill/>
        </p:spPr>
        <p:txBody>
          <a:bodyPr wrap="none" rtlCol="0">
            <a:spAutoFit/>
          </a:bodyPr>
          <a:lstStyle/>
          <a:p>
            <a:r>
              <a:rPr lang="en-US" sz="2800" dirty="0" smtClean="0"/>
              <a:t>Analysis</a:t>
            </a:r>
            <a:endParaRPr lang="en-US" sz="2800" dirty="0"/>
          </a:p>
        </p:txBody>
      </p:sp>
      <p:cxnSp>
        <p:nvCxnSpPr>
          <p:cNvPr id="9" name="Straight Arrow Connector 8"/>
          <p:cNvCxnSpPr/>
          <p:nvPr/>
        </p:nvCxnSpPr>
        <p:spPr>
          <a:xfrm>
            <a:off x="2219158" y="3232385"/>
            <a:ext cx="1537105"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a:off x="5117558" y="3232385"/>
            <a:ext cx="1807284"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pic>
        <p:nvPicPr>
          <p:cNvPr id="2" name="Picture 1"/>
          <p:cNvPicPr>
            <a:picLocks noChangeAspect="1"/>
          </p:cNvPicPr>
          <p:nvPr/>
        </p:nvPicPr>
        <p:blipFill rotWithShape="1">
          <a:blip r:embed="rId5"/>
          <a:srcRect l="17426" t="7685" r="35466" b="19895"/>
          <a:stretch/>
        </p:blipFill>
        <p:spPr>
          <a:xfrm>
            <a:off x="6924842" y="2085474"/>
            <a:ext cx="1788822" cy="2299368"/>
          </a:xfrm>
          <a:prstGeom prst="rect">
            <a:avLst/>
          </a:prstGeom>
        </p:spPr>
      </p:pic>
    </p:spTree>
    <p:extLst>
      <p:ext uri="{BB962C8B-B14F-4D97-AF65-F5344CB8AC3E}">
        <p14:creationId xmlns:p14="http://schemas.microsoft.com/office/powerpoint/2010/main" val="191998498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Before </a:t>
            </a:r>
            <a:r>
              <a:rPr lang="en-US" dirty="0"/>
              <a:t>Y</a:t>
            </a:r>
            <a:r>
              <a:rPr lang="en-US" dirty="0" smtClean="0"/>
              <a:t>ou </a:t>
            </a:r>
            <a:r>
              <a:rPr lang="en-US" dirty="0"/>
              <a:t>S</a:t>
            </a:r>
            <a:r>
              <a:rPr lang="en-US" dirty="0" smtClean="0"/>
              <a:t>tart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Contaminant removal can take a very long time</a:t>
            </a:r>
          </a:p>
          <a:p>
            <a:r>
              <a:rPr lang="en-US" dirty="0" smtClean="0"/>
              <a:t>Consider clustering your reads to reduce query size</a:t>
            </a:r>
          </a:p>
          <a:p>
            <a:pPr lvl="1"/>
            <a:r>
              <a:rPr lang="en-US" dirty="0" smtClean="0"/>
              <a:t>Extremely useful for </a:t>
            </a:r>
            <a:r>
              <a:rPr lang="en-US" dirty="0" err="1" smtClean="0"/>
              <a:t>metatranscriptome</a:t>
            </a:r>
            <a:r>
              <a:rPr lang="en-US" dirty="0" smtClean="0"/>
              <a:t> data</a:t>
            </a:r>
          </a:p>
          <a:p>
            <a:pPr lvl="2"/>
            <a:r>
              <a:rPr lang="en-US" dirty="0" err="1" smtClean="0"/>
              <a:t>rRNA</a:t>
            </a:r>
            <a:r>
              <a:rPr lang="en-US" dirty="0" smtClean="0"/>
              <a:t> reads are </a:t>
            </a:r>
            <a:r>
              <a:rPr lang="en-US" dirty="0" smtClean="0"/>
              <a:t>very </a:t>
            </a:r>
            <a:r>
              <a:rPr lang="en-US" dirty="0" smtClean="0"/>
              <a:t>prominent when sequencing RNA from a host</a:t>
            </a:r>
            <a:endParaRPr lang="en-US" dirty="0" smtClean="0"/>
          </a:p>
          <a:p>
            <a:pPr lvl="1"/>
            <a:r>
              <a:rPr lang="en-US" dirty="0" smtClean="0">
                <a:hlinkClick r:id="rId3"/>
              </a:rPr>
              <a:t>CD-HIT </a:t>
            </a:r>
            <a:endParaRPr lang="en-US" dirty="0" smtClean="0"/>
          </a:p>
          <a:p>
            <a:pPr lvl="1"/>
            <a:r>
              <a:rPr lang="en-US" dirty="0" smtClean="0">
                <a:hlinkClick r:id="rId4"/>
              </a:rPr>
              <a:t>UCLUST</a:t>
            </a:r>
            <a:endParaRPr lang="en-US" dirty="0"/>
          </a:p>
          <a:p>
            <a:pPr lvl="2"/>
            <a:r>
              <a:rPr lang="en-US" dirty="0" err="1" smtClean="0"/>
              <a:t>Reinflate</a:t>
            </a:r>
            <a:r>
              <a:rPr lang="en-US" dirty="0" smtClean="0"/>
              <a:t> </a:t>
            </a:r>
            <a:r>
              <a:rPr lang="en-US" dirty="0"/>
              <a:t>clusters prior to any quantification</a:t>
            </a:r>
            <a:r>
              <a:rPr lang="en-US" dirty="0" smtClean="0"/>
              <a:t>!</a:t>
            </a:r>
          </a:p>
          <a:p>
            <a:r>
              <a:rPr lang="en-US" dirty="0" smtClean="0"/>
              <a:t>Make sure you cluster on 100% identity</a:t>
            </a:r>
            <a:endParaRPr lang="en-US" dirty="0"/>
          </a:p>
        </p:txBody>
      </p:sp>
    </p:spTree>
    <p:extLst>
      <p:ext uri="{BB962C8B-B14F-4D97-AF65-F5344CB8AC3E}">
        <p14:creationId xmlns:p14="http://schemas.microsoft.com/office/powerpoint/2010/main" val="334116673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Filtering and Trimming</a:t>
            </a:r>
            <a:endParaRPr lang="en-US" dirty="0"/>
          </a:p>
        </p:txBody>
      </p:sp>
      <p:sp>
        <p:nvSpPr>
          <p:cNvPr id="3" name="Content Placeholder 2"/>
          <p:cNvSpPr>
            <a:spLocks noGrp="1"/>
          </p:cNvSpPr>
          <p:nvPr>
            <p:ph idx="1"/>
          </p:nvPr>
        </p:nvSpPr>
        <p:spPr/>
        <p:txBody>
          <a:bodyPr/>
          <a:lstStyle/>
          <a:p>
            <a:r>
              <a:rPr lang="en-US" dirty="0" smtClean="0"/>
              <a:t>Should be first step!</a:t>
            </a:r>
          </a:p>
          <a:p>
            <a:pPr lvl="1"/>
            <a:r>
              <a:rPr lang="en-US" dirty="0" smtClean="0"/>
              <a:t>What your data look like</a:t>
            </a:r>
          </a:p>
          <a:p>
            <a:pPr lvl="1"/>
            <a:r>
              <a:rPr lang="en-US" dirty="0" smtClean="0"/>
              <a:t>Will reduce data size, making subsequent steps </a:t>
            </a:r>
            <a:r>
              <a:rPr lang="en-US" dirty="0" smtClean="0"/>
              <a:t>faster</a:t>
            </a:r>
          </a:p>
          <a:p>
            <a:r>
              <a:rPr lang="en-US" dirty="0" smtClean="0"/>
              <a:t>Removes:</a:t>
            </a:r>
          </a:p>
          <a:p>
            <a:pPr lvl="1"/>
            <a:r>
              <a:rPr lang="en-US" dirty="0" smtClean="0"/>
              <a:t>Low quality bases</a:t>
            </a:r>
          </a:p>
          <a:p>
            <a:pPr lvl="1"/>
            <a:r>
              <a:rPr lang="en-US" dirty="0"/>
              <a:t>L</a:t>
            </a:r>
            <a:r>
              <a:rPr lang="en-US" dirty="0" smtClean="0"/>
              <a:t>ow complexity sequences</a:t>
            </a:r>
          </a:p>
          <a:p>
            <a:pPr lvl="1"/>
            <a:r>
              <a:rPr lang="en-US" dirty="0" smtClean="0"/>
              <a:t>Adaptor sequences</a:t>
            </a:r>
          </a:p>
          <a:p>
            <a:endParaRPr lang="en-US" dirty="0" smtClean="0"/>
          </a:p>
        </p:txBody>
      </p:sp>
    </p:spTree>
    <p:extLst>
      <p:ext uri="{BB962C8B-B14F-4D97-AF65-F5344CB8AC3E}">
        <p14:creationId xmlns:p14="http://schemas.microsoft.com/office/powerpoint/2010/main" val="3792329638"/>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hlinkClick r:id="rId3"/>
              </a:rPr>
              <a:t>PrinSeq</a:t>
            </a:r>
            <a:endParaRPr lang="en-US" dirty="0"/>
          </a:p>
        </p:txBody>
      </p:sp>
      <p:sp>
        <p:nvSpPr>
          <p:cNvPr id="3" name="Content Placeholder 2"/>
          <p:cNvSpPr>
            <a:spLocks noGrp="1"/>
          </p:cNvSpPr>
          <p:nvPr>
            <p:ph idx="1"/>
          </p:nvPr>
        </p:nvSpPr>
        <p:spPr/>
        <p:txBody>
          <a:bodyPr/>
          <a:lstStyle/>
          <a:p>
            <a:r>
              <a:rPr lang="en-US" dirty="0" smtClean="0"/>
              <a:t>Two step process:</a:t>
            </a:r>
          </a:p>
          <a:p>
            <a:pPr lvl="1"/>
            <a:r>
              <a:rPr lang="en-US" dirty="0" smtClean="0"/>
              <a:t>Interrogate data and generate quality statistics (optional but recommended)</a:t>
            </a:r>
          </a:p>
          <a:p>
            <a:pPr lvl="1"/>
            <a:r>
              <a:rPr lang="en-US" dirty="0" smtClean="0"/>
              <a:t>Trim, filter, mask, </a:t>
            </a:r>
            <a:r>
              <a:rPr lang="en-US" dirty="0" smtClean="0"/>
              <a:t>dust</a:t>
            </a:r>
            <a:endParaRPr lang="en-US" dirty="0" smtClean="0"/>
          </a:p>
        </p:txBody>
      </p:sp>
    </p:spTree>
    <p:extLst>
      <p:ext uri="{BB962C8B-B14F-4D97-AF65-F5344CB8AC3E}">
        <p14:creationId xmlns:p14="http://schemas.microsoft.com/office/powerpoint/2010/main" val="1320212840"/>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0"/>
            <a:ext cx="4369496" cy="2398295"/>
          </a:xfrm>
          <a:prstGeom prst="rect">
            <a:avLst/>
          </a:prstGeom>
        </p:spPr>
      </p:pic>
      <p:pic>
        <p:nvPicPr>
          <p:cNvPr id="5" name="Picture 4"/>
          <p:cNvPicPr>
            <a:picLocks noChangeAspect="1"/>
          </p:cNvPicPr>
          <p:nvPr/>
        </p:nvPicPr>
        <p:blipFill>
          <a:blip r:embed="rId4"/>
          <a:stretch>
            <a:fillRect/>
          </a:stretch>
        </p:blipFill>
        <p:spPr>
          <a:xfrm>
            <a:off x="4327233" y="0"/>
            <a:ext cx="4816767" cy="1991896"/>
          </a:xfrm>
          <a:prstGeom prst="rect">
            <a:avLst/>
          </a:prstGeom>
        </p:spPr>
      </p:pic>
      <p:pic>
        <p:nvPicPr>
          <p:cNvPr id="6" name="Picture 5"/>
          <p:cNvPicPr>
            <a:picLocks noChangeAspect="1"/>
          </p:cNvPicPr>
          <p:nvPr/>
        </p:nvPicPr>
        <p:blipFill>
          <a:blip r:embed="rId5"/>
          <a:stretch>
            <a:fillRect/>
          </a:stretch>
        </p:blipFill>
        <p:spPr>
          <a:xfrm>
            <a:off x="0" y="2398295"/>
            <a:ext cx="4327233" cy="1773456"/>
          </a:xfrm>
          <a:prstGeom prst="rect">
            <a:avLst/>
          </a:prstGeom>
        </p:spPr>
      </p:pic>
      <p:pic>
        <p:nvPicPr>
          <p:cNvPr id="7" name="Picture 6"/>
          <p:cNvPicPr>
            <a:picLocks noChangeAspect="1"/>
          </p:cNvPicPr>
          <p:nvPr/>
        </p:nvPicPr>
        <p:blipFill>
          <a:blip r:embed="rId6"/>
          <a:stretch>
            <a:fillRect/>
          </a:stretch>
        </p:blipFill>
        <p:spPr>
          <a:xfrm>
            <a:off x="4369496" y="2625551"/>
            <a:ext cx="4650675" cy="1018005"/>
          </a:xfrm>
          <a:prstGeom prst="rect">
            <a:avLst/>
          </a:prstGeom>
        </p:spPr>
      </p:pic>
      <p:pic>
        <p:nvPicPr>
          <p:cNvPr id="8" name="Picture 7"/>
          <p:cNvPicPr>
            <a:picLocks noChangeAspect="1"/>
          </p:cNvPicPr>
          <p:nvPr/>
        </p:nvPicPr>
        <p:blipFill>
          <a:blip r:embed="rId7"/>
          <a:stretch>
            <a:fillRect/>
          </a:stretch>
        </p:blipFill>
        <p:spPr>
          <a:xfrm>
            <a:off x="4327233" y="4408330"/>
            <a:ext cx="4816767" cy="2449670"/>
          </a:xfrm>
          <a:prstGeom prst="rect">
            <a:avLst/>
          </a:prstGeom>
        </p:spPr>
      </p:pic>
    </p:spTree>
    <p:extLst>
      <p:ext uri="{BB962C8B-B14F-4D97-AF65-F5344CB8AC3E}">
        <p14:creationId xmlns:p14="http://schemas.microsoft.com/office/powerpoint/2010/main" val="913201055"/>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Remove Contaminants</a:t>
            </a:r>
            <a:endParaRPr lang="en-US" dirty="0"/>
          </a:p>
        </p:txBody>
      </p:sp>
      <p:sp>
        <p:nvSpPr>
          <p:cNvPr id="3" name="Content Placeholder 2"/>
          <p:cNvSpPr>
            <a:spLocks noGrp="1"/>
          </p:cNvSpPr>
          <p:nvPr>
            <p:ph idx="1"/>
          </p:nvPr>
        </p:nvSpPr>
        <p:spPr/>
        <p:txBody>
          <a:bodyPr/>
          <a:lstStyle/>
          <a:p>
            <a:r>
              <a:rPr lang="en-US" dirty="0" smtClean="0"/>
              <a:t>Should always remove </a:t>
            </a:r>
            <a:r>
              <a:rPr lang="en-US" dirty="0" err="1" smtClean="0"/>
              <a:t>PhiX</a:t>
            </a:r>
            <a:r>
              <a:rPr lang="en-US" dirty="0" smtClean="0"/>
              <a:t>!</a:t>
            </a:r>
          </a:p>
          <a:p>
            <a:pPr lvl="1"/>
            <a:r>
              <a:rPr lang="en-US" dirty="0" smtClean="0"/>
              <a:t>This is in almost </a:t>
            </a:r>
            <a:r>
              <a:rPr lang="en-US" dirty="0" smtClean="0"/>
              <a:t>every Illumina sample</a:t>
            </a:r>
            <a:endParaRPr lang="en-US" dirty="0" smtClean="0"/>
          </a:p>
          <a:p>
            <a:r>
              <a:rPr lang="en-US" dirty="0" smtClean="0"/>
              <a:t>Remove host sequences</a:t>
            </a:r>
          </a:p>
          <a:p>
            <a:r>
              <a:rPr lang="en-US" dirty="0" smtClean="0"/>
              <a:t>Interrogate for possible lab contaminants</a:t>
            </a:r>
          </a:p>
          <a:p>
            <a:r>
              <a:rPr lang="en-US" dirty="0" smtClean="0"/>
              <a:t>For </a:t>
            </a:r>
            <a:r>
              <a:rPr lang="en-US" dirty="0" err="1" smtClean="0"/>
              <a:t>metatranscriptome</a:t>
            </a:r>
            <a:r>
              <a:rPr lang="en-US" dirty="0" smtClean="0"/>
              <a:t>/RNA </a:t>
            </a:r>
            <a:r>
              <a:rPr lang="en-US" dirty="0" smtClean="0"/>
              <a:t>data, remove </a:t>
            </a:r>
            <a:r>
              <a:rPr lang="en-US" dirty="0" err="1" smtClean="0"/>
              <a:t>rRNA</a:t>
            </a:r>
            <a:endParaRPr lang="en-US" dirty="0" smtClean="0"/>
          </a:p>
        </p:txBody>
      </p:sp>
    </p:spTree>
    <p:extLst>
      <p:ext uri="{BB962C8B-B14F-4D97-AF65-F5344CB8AC3E}">
        <p14:creationId xmlns:p14="http://schemas.microsoft.com/office/powerpoint/2010/main" val="221981579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Before and After Contaminant Removal</a:t>
            </a:r>
            <a:endParaRPr lang="en-US" dirty="0"/>
          </a:p>
        </p:txBody>
      </p:sp>
      <p:pic>
        <p:nvPicPr>
          <p:cNvPr id="10" name="Content Placeholder 9" descr="Screen Shot 2017-01-18 at 9.21.13 AM.png"/>
          <p:cNvPicPr>
            <a:picLocks noGrp="1" noChangeAspect="1"/>
          </p:cNvPicPr>
          <p:nvPr>
            <p:ph sz="half" idx="1"/>
          </p:nvPr>
        </p:nvPicPr>
        <p:blipFill>
          <a:blip r:embed="rId2">
            <a:extLst>
              <a:ext uri="{28A0092B-C50C-407E-A947-70E740481C1C}">
                <a14:useLocalDpi xmlns:a14="http://schemas.microsoft.com/office/drawing/2010/main" val="0"/>
              </a:ext>
            </a:extLst>
          </a:blip>
          <a:srcRect t="-17386" b="-17386"/>
          <a:stretch>
            <a:fillRect/>
          </a:stretch>
        </p:blipFill>
        <p:spPr/>
      </p:pic>
      <p:pic>
        <p:nvPicPr>
          <p:cNvPr id="12" name="Content Placeholder 11" descr="Screen Shot 2017-01-18 at 9.21.35 AM.png"/>
          <p:cNvPicPr>
            <a:picLocks noGrp="1" noChangeAspect="1"/>
          </p:cNvPicPr>
          <p:nvPr>
            <p:ph sz="half" idx="2"/>
          </p:nvPr>
        </p:nvPicPr>
        <p:blipFill>
          <a:blip r:embed="rId3">
            <a:extLst>
              <a:ext uri="{28A0092B-C50C-407E-A947-70E740481C1C}">
                <a14:useLocalDpi xmlns:a14="http://schemas.microsoft.com/office/drawing/2010/main" val="0"/>
              </a:ext>
            </a:extLst>
          </a:blip>
          <a:srcRect t="-12493" b="-12493"/>
          <a:stretch>
            <a:fillRect/>
          </a:stretch>
        </p:blipFill>
        <p:spPr/>
      </p:pic>
    </p:spTree>
    <p:extLst>
      <p:ext uri="{BB962C8B-B14F-4D97-AF65-F5344CB8AC3E}">
        <p14:creationId xmlns:p14="http://schemas.microsoft.com/office/powerpoint/2010/main" val="2987711424"/>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Tools Available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hlinkClick r:id="rId2"/>
              </a:rPr>
              <a:t>Knead </a:t>
            </a:r>
            <a:r>
              <a:rPr lang="en-US" dirty="0" smtClean="0">
                <a:hlinkClick r:id="rId2"/>
              </a:rPr>
              <a:t>Data</a:t>
            </a:r>
            <a:endParaRPr lang="en-US" dirty="0" smtClean="0"/>
          </a:p>
          <a:p>
            <a:pPr lvl="1"/>
            <a:r>
              <a:rPr lang="en-US" dirty="0" smtClean="0"/>
              <a:t>Wrapper around bowtie2 and </a:t>
            </a:r>
            <a:r>
              <a:rPr lang="en-US" dirty="0" err="1" smtClean="0"/>
              <a:t>Trimmomatic</a:t>
            </a:r>
            <a:r>
              <a:rPr lang="en-US" dirty="0" smtClean="0"/>
              <a:t> that trims and filters your</a:t>
            </a:r>
            <a:endParaRPr lang="en-US" dirty="0" smtClean="0"/>
          </a:p>
          <a:p>
            <a:r>
              <a:rPr lang="en-US" dirty="0" smtClean="0">
                <a:hlinkClick r:id="rId3"/>
              </a:rPr>
              <a:t>RiboPicker</a:t>
            </a:r>
            <a:endParaRPr lang="en-US" dirty="0" smtClean="0"/>
          </a:p>
          <a:p>
            <a:pPr lvl="1"/>
            <a:r>
              <a:rPr lang="en-US" dirty="0" smtClean="0"/>
              <a:t>Removes </a:t>
            </a:r>
            <a:r>
              <a:rPr lang="en-US" dirty="0" err="1" smtClean="0"/>
              <a:t>rRNA</a:t>
            </a:r>
            <a:r>
              <a:rPr lang="en-US" dirty="0" smtClean="0"/>
              <a:t> data from </a:t>
            </a:r>
            <a:r>
              <a:rPr lang="en-US" dirty="0" err="1" smtClean="0"/>
              <a:t>metatranscriptomic</a:t>
            </a:r>
            <a:r>
              <a:rPr lang="en-US" dirty="0" smtClean="0"/>
              <a:t> data</a:t>
            </a:r>
            <a:endParaRPr lang="en-US" dirty="0" smtClean="0"/>
          </a:p>
          <a:p>
            <a:r>
              <a:rPr lang="en-US" dirty="0" smtClean="0">
                <a:hlinkClick r:id="rId4"/>
              </a:rPr>
              <a:t>DeconSeq</a:t>
            </a:r>
            <a:endParaRPr lang="en-US" dirty="0" smtClean="0"/>
          </a:p>
          <a:p>
            <a:pPr lvl="1"/>
            <a:r>
              <a:rPr lang="en-US" dirty="0" smtClean="0"/>
              <a:t>Removes sequences that match a user provided sequence database</a:t>
            </a:r>
            <a:endParaRPr lang="en-US" dirty="0" smtClean="0"/>
          </a:p>
          <a:p>
            <a:r>
              <a:rPr lang="en-US" dirty="0" smtClean="0">
                <a:hlinkClick r:id="rId5"/>
              </a:rPr>
              <a:t>Trimmomatic </a:t>
            </a:r>
            <a:endParaRPr lang="en-US" dirty="0" smtClean="0"/>
          </a:p>
          <a:p>
            <a:pPr lvl="1"/>
            <a:r>
              <a:rPr lang="en-US" dirty="0" smtClean="0"/>
              <a:t>Removes low quality data and adaptor sequences</a:t>
            </a:r>
          </a:p>
        </p:txBody>
      </p:sp>
    </p:spTree>
    <p:extLst>
      <p:ext uri="{BB962C8B-B14F-4D97-AF65-F5344CB8AC3E}">
        <p14:creationId xmlns:p14="http://schemas.microsoft.com/office/powerpoint/2010/main" val="173517300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shotgun metagenomics</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15106209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Shotgun Metagenomic </a:t>
            </a:r>
            <a:r>
              <a:rPr lang="en-US" dirty="0" smtClean="0"/>
              <a:t>Analysis Overview</a:t>
            </a:r>
            <a:endParaRPr lang="en-US" dirty="0"/>
          </a:p>
        </p:txBody>
      </p:sp>
      <p:pic>
        <p:nvPicPr>
          <p:cNvPr id="4" name="Content Placeholder 3"/>
          <p:cNvPicPr>
            <a:picLocks noGrp="1" noChangeAspect="1"/>
          </p:cNvPicPr>
          <p:nvPr>
            <p:ph idx="1"/>
          </p:nvPr>
        </p:nvPicPr>
        <p:blipFill>
          <a:blip r:embed="rId3"/>
          <a:srcRect l="-39081" r="-39081"/>
          <a:stretch>
            <a:fillRect/>
          </a:stretch>
        </p:blipFill>
        <p:spPr/>
      </p:pic>
      <p:sp>
        <p:nvSpPr>
          <p:cNvPr id="5" name="TextBox 4"/>
          <p:cNvSpPr txBox="1"/>
          <p:nvPr/>
        </p:nvSpPr>
        <p:spPr>
          <a:xfrm>
            <a:off x="457200" y="6349429"/>
            <a:ext cx="4201128" cy="369332"/>
          </a:xfrm>
          <a:prstGeom prst="rect">
            <a:avLst/>
          </a:prstGeom>
          <a:noFill/>
        </p:spPr>
        <p:txBody>
          <a:bodyPr wrap="none" rtlCol="0">
            <a:spAutoFit/>
          </a:bodyPr>
          <a:lstStyle/>
          <a:p>
            <a:r>
              <a:rPr lang="en-US" dirty="0" smtClean="0"/>
              <a:t>T. Sharpton Frontiers in Plant Science 2014</a:t>
            </a:r>
            <a:endParaRPr lang="en-US" dirty="0"/>
          </a:p>
        </p:txBody>
      </p:sp>
    </p:spTree>
    <p:extLst>
      <p:ext uri="{BB962C8B-B14F-4D97-AF65-F5344CB8AC3E}">
        <p14:creationId xmlns:p14="http://schemas.microsoft.com/office/powerpoint/2010/main" val="289431484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4586288" y="1473200"/>
            <a:ext cx="4557712"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aphicFrame>
        <p:nvGraphicFramePr>
          <p:cNvPr id="9218" name="Object 2"/>
          <p:cNvGraphicFramePr>
            <a:graphicFrameLocks noChangeAspect="1"/>
          </p:cNvGraphicFramePr>
          <p:nvPr/>
        </p:nvGraphicFramePr>
        <p:xfrm>
          <a:off x="1676400" y="1447800"/>
          <a:ext cx="6096000" cy="4067175"/>
        </p:xfrm>
        <a:graphic>
          <a:graphicData uri="http://schemas.openxmlformats.org/presentationml/2006/ole">
            <mc:AlternateContent xmlns:mc="http://schemas.openxmlformats.org/markup-compatibility/2006">
              <mc:Choice xmlns:v="urn:schemas-microsoft-com:vml" Requires="v">
                <p:oleObj spid="_x0000_s77017" name="Chart" r:id="rId4" imgW="6108480" imgH="4076640" progId="MSGraph.Chart.8">
                  <p:embed/>
                </p:oleObj>
              </mc:Choice>
              <mc:Fallback>
                <p:oleObj name="Chart" r:id="rId4" imgW="6108480" imgH="4076640" progId="MSGraph.Char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6400" y="1447800"/>
                        <a:ext cx="6096000" cy="4067175"/>
                      </a:xfrm>
                      <a:prstGeom prst="rect">
                        <a:avLst/>
                      </a:prstGeom>
                      <a:noFill/>
                      <a:effectLst/>
                      <a:extLst>
                        <a:ext uri="{909E8E84-426E-40dd-AFC4-6F175D3DCCD1}">
                          <a14:hiddenFill xmlns:a14="http://schemas.microsoft.com/office/drawing/2010/main">
                            <a:blipFill dpi="0" rotWithShape="0">
                              <a:blip/>
                              <a:srcRect/>
                              <a:stretch>
                                <a:fillRect/>
                              </a:stretch>
                            </a:blip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220" name="Text Box 4"/>
          <p:cNvSpPr txBox="1">
            <a:spLocks noChangeArrowheads="1"/>
          </p:cNvSpPr>
          <p:nvPr/>
        </p:nvSpPr>
        <p:spPr bwMode="auto">
          <a:xfrm>
            <a:off x="4894263" y="1905000"/>
            <a:ext cx="919162"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a:t>&lt;1%</a:t>
            </a:r>
          </a:p>
        </p:txBody>
      </p:sp>
      <p:sp>
        <p:nvSpPr>
          <p:cNvPr id="9221" name="Text Box 5"/>
          <p:cNvSpPr txBox="1">
            <a:spLocks noChangeArrowheads="1"/>
          </p:cNvSpPr>
          <p:nvPr/>
        </p:nvSpPr>
        <p:spPr bwMode="auto">
          <a:xfrm>
            <a:off x="742950" y="5867400"/>
            <a:ext cx="766445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lgn="ctr">
              <a:buClrTx/>
              <a:buFontTx/>
              <a:buNone/>
            </a:pPr>
            <a:r>
              <a:rPr lang="en-US" b="1" dirty="0"/>
              <a:t>Biosphere has 10</a:t>
            </a:r>
            <a:r>
              <a:rPr lang="en-US" b="1" baseline="30000" dirty="0"/>
              <a:t>30</a:t>
            </a:r>
            <a:r>
              <a:rPr lang="en-US" b="1" dirty="0"/>
              <a:t> -10</a:t>
            </a:r>
            <a:r>
              <a:rPr lang="en-US" b="1" baseline="30000" dirty="0"/>
              <a:t>31</a:t>
            </a:r>
            <a:r>
              <a:rPr lang="en-US" b="1" dirty="0"/>
              <a:t> microbial genomes</a:t>
            </a:r>
          </a:p>
        </p:txBody>
      </p:sp>
      <p:sp>
        <p:nvSpPr>
          <p:cNvPr id="7" name="Title 1"/>
          <p:cNvSpPr txBox="1">
            <a:spLocks/>
          </p:cNvSpPr>
          <p:nvPr/>
        </p:nvSpPr>
        <p:spPr>
          <a:xfrm>
            <a:off x="457200" y="274638"/>
            <a:ext cx="8229600" cy="1143000"/>
          </a:xfrm>
          <a:prstGeom prst="rect">
            <a:avLst/>
          </a:prstGeom>
        </p:spPr>
        <p:txBody>
          <a:bodyP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smtClean="0"/>
              <a:t>Cultured </a:t>
            </a:r>
            <a:r>
              <a:rPr lang="en-US" dirty="0" err="1" smtClean="0"/>
              <a:t>vs</a:t>
            </a:r>
            <a:r>
              <a:rPr lang="en-US" dirty="0" smtClean="0"/>
              <a:t> Uncultured </a:t>
            </a:r>
            <a:r>
              <a:rPr lang="en-US" dirty="0" smtClean="0"/>
              <a:t>Microorganisms</a:t>
            </a:r>
            <a:endParaRPr lang="en-US" dirty="0"/>
          </a:p>
        </p:txBody>
      </p:sp>
    </p:spTree>
    <p:extLst>
      <p:ext uri="{BB962C8B-B14F-4D97-AF65-F5344CB8AC3E}">
        <p14:creationId xmlns:p14="http://schemas.microsoft.com/office/powerpoint/2010/main" val="1400386968"/>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Binning</a:t>
            </a:r>
            <a:endParaRPr lang="en-US" dirty="0"/>
          </a:p>
        </p:txBody>
      </p:sp>
      <p:pic>
        <p:nvPicPr>
          <p:cNvPr id="4" name="Content Placeholder 3"/>
          <p:cNvPicPr>
            <a:picLocks noGrp="1" noChangeAspect="1"/>
          </p:cNvPicPr>
          <p:nvPr>
            <p:ph idx="1"/>
          </p:nvPr>
        </p:nvPicPr>
        <p:blipFill rotWithShape="1">
          <a:blip r:embed="rId3"/>
          <a:srcRect l="-7604" t="19933" r="-3726" b="21721"/>
          <a:stretch/>
        </p:blipFill>
        <p:spPr>
          <a:xfrm>
            <a:off x="457200" y="1584429"/>
            <a:ext cx="8229600" cy="4225952"/>
          </a:xfrm>
        </p:spPr>
      </p:pic>
      <p:sp>
        <p:nvSpPr>
          <p:cNvPr id="5" name="TextBox 4"/>
          <p:cNvSpPr txBox="1"/>
          <p:nvPr/>
        </p:nvSpPr>
        <p:spPr>
          <a:xfrm>
            <a:off x="457200" y="6349429"/>
            <a:ext cx="4201128" cy="369332"/>
          </a:xfrm>
          <a:prstGeom prst="rect">
            <a:avLst/>
          </a:prstGeom>
          <a:noFill/>
        </p:spPr>
        <p:txBody>
          <a:bodyPr wrap="none" rtlCol="0">
            <a:spAutoFit/>
          </a:bodyPr>
          <a:lstStyle/>
          <a:p>
            <a:r>
              <a:rPr lang="en-US" dirty="0" smtClean="0"/>
              <a:t>T. Sharpton Frontiers in Plant Science 2014</a:t>
            </a:r>
            <a:endParaRPr lang="en-US" dirty="0"/>
          </a:p>
        </p:txBody>
      </p:sp>
    </p:spTree>
    <p:extLst>
      <p:ext uri="{BB962C8B-B14F-4D97-AF65-F5344CB8AC3E}">
        <p14:creationId xmlns:p14="http://schemas.microsoft.com/office/powerpoint/2010/main" val="2390224431"/>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Kraken</a:t>
            </a:r>
            <a:endParaRPr lang="en-US" dirty="0"/>
          </a:p>
        </p:txBody>
      </p:sp>
      <p:sp>
        <p:nvSpPr>
          <p:cNvPr id="3" name="Content Placeholder 2"/>
          <p:cNvSpPr>
            <a:spLocks noGrp="1"/>
          </p:cNvSpPr>
          <p:nvPr>
            <p:ph idx="1"/>
          </p:nvPr>
        </p:nvSpPr>
        <p:spPr/>
        <p:txBody>
          <a:bodyPr/>
          <a:lstStyle/>
          <a:p>
            <a:r>
              <a:rPr lang="en-US" dirty="0" smtClean="0"/>
              <a:t>Assigns </a:t>
            </a:r>
            <a:r>
              <a:rPr lang="en-US" dirty="0"/>
              <a:t>taxonomic labels to short DNA </a:t>
            </a:r>
            <a:r>
              <a:rPr lang="en-US" dirty="0" smtClean="0"/>
              <a:t>sequences using </a:t>
            </a:r>
            <a:r>
              <a:rPr lang="en-US" dirty="0" smtClean="0"/>
              <a:t>a clade-specific </a:t>
            </a:r>
            <a:r>
              <a:rPr lang="en-US" dirty="0" err="1" smtClean="0"/>
              <a:t>kmer</a:t>
            </a:r>
            <a:r>
              <a:rPr lang="en-US" dirty="0" smtClean="0"/>
              <a:t> </a:t>
            </a:r>
            <a:r>
              <a:rPr lang="en-US" dirty="0" smtClean="0"/>
              <a:t>database</a:t>
            </a:r>
          </a:p>
          <a:p>
            <a:r>
              <a:rPr lang="en-US" dirty="0" smtClean="0"/>
              <a:t>Built </a:t>
            </a:r>
            <a:r>
              <a:rPr lang="en-US" dirty="0" smtClean="0"/>
              <a:t>in databases </a:t>
            </a:r>
            <a:r>
              <a:rPr lang="en-US" b="1" dirty="0" err="1" smtClean="0"/>
              <a:t>RefSeq</a:t>
            </a:r>
            <a:r>
              <a:rPr lang="en-US" dirty="0" smtClean="0"/>
              <a:t>:</a:t>
            </a:r>
          </a:p>
          <a:p>
            <a:pPr lvl="1"/>
            <a:r>
              <a:rPr lang="en-US" dirty="0" smtClean="0"/>
              <a:t>Human, Bacteria, Viruses, Plasmids</a:t>
            </a:r>
          </a:p>
          <a:p>
            <a:pPr lvl="1"/>
            <a:r>
              <a:rPr lang="en-US" dirty="0" smtClean="0"/>
              <a:t>Can add custom </a:t>
            </a:r>
            <a:r>
              <a:rPr lang="en-US" dirty="0" smtClean="0"/>
              <a:t>sequences</a:t>
            </a:r>
            <a:endParaRPr lang="en-US" dirty="0" smtClean="0"/>
          </a:p>
          <a:p>
            <a:pPr lvl="1"/>
            <a:r>
              <a:rPr lang="en-US" dirty="0" smtClean="0"/>
              <a:t>Working on fungal database integration</a:t>
            </a:r>
          </a:p>
        </p:txBody>
      </p:sp>
    </p:spTree>
    <p:extLst>
      <p:ext uri="{BB962C8B-B14F-4D97-AF65-F5344CB8AC3E}">
        <p14:creationId xmlns:p14="http://schemas.microsoft.com/office/powerpoint/2010/main" val="177561605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Screen Shot 2017-01-17 at 10.04.57 AM.png"/>
          <p:cNvPicPr>
            <a:picLocks noGrp="1" noChangeAspect="1"/>
          </p:cNvPicPr>
          <p:nvPr>
            <p:ph idx="4294967295"/>
          </p:nvPr>
        </p:nvPicPr>
        <p:blipFill>
          <a:blip r:embed="rId3">
            <a:extLst>
              <a:ext uri="{28A0092B-C50C-407E-A947-70E740481C1C}">
                <a14:useLocalDpi xmlns:a14="http://schemas.microsoft.com/office/drawing/2010/main" val="0"/>
              </a:ext>
            </a:extLst>
          </a:blip>
          <a:srcRect l="-30750" r="-30750"/>
          <a:stretch>
            <a:fillRect/>
          </a:stretch>
        </p:blipFill>
        <p:spPr>
          <a:xfrm>
            <a:off x="-1363580" y="173790"/>
            <a:ext cx="11813649" cy="6497052"/>
          </a:xfrm>
        </p:spPr>
      </p:pic>
    </p:spTree>
    <p:extLst>
      <p:ext uri="{BB962C8B-B14F-4D97-AF65-F5344CB8AC3E}">
        <p14:creationId xmlns:p14="http://schemas.microsoft.com/office/powerpoint/2010/main" val="1697328178"/>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Kraken</a:t>
            </a:r>
            <a:endParaRPr lang="en-US" dirty="0"/>
          </a:p>
        </p:txBody>
      </p:sp>
      <p:pic>
        <p:nvPicPr>
          <p:cNvPr id="4" name="Content Placeholder 3" descr="Screen Shot 2016-01-05 at 2.26.59 PM.png"/>
          <p:cNvPicPr>
            <a:picLocks noGrp="1" noChangeAspect="1"/>
          </p:cNvPicPr>
          <p:nvPr>
            <p:ph idx="1"/>
          </p:nvPr>
        </p:nvPicPr>
        <p:blipFill>
          <a:blip r:embed="rId2">
            <a:extLst>
              <a:ext uri="{28A0092B-C50C-407E-A947-70E740481C1C}">
                <a14:useLocalDpi xmlns:a14="http://schemas.microsoft.com/office/drawing/2010/main" val="0"/>
              </a:ext>
            </a:extLst>
          </a:blip>
          <a:srcRect t="-7305" b="-7305"/>
          <a:stretch>
            <a:fillRect/>
          </a:stretch>
        </p:blipFill>
        <p:spPr/>
      </p:pic>
    </p:spTree>
    <p:extLst>
      <p:ext uri="{BB962C8B-B14F-4D97-AF65-F5344CB8AC3E}">
        <p14:creationId xmlns:p14="http://schemas.microsoft.com/office/powerpoint/2010/main" val="3859842633"/>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Krona for Kraken Visualization</a:t>
            </a:r>
            <a:endParaRPr lang="en-US" dirty="0"/>
          </a:p>
        </p:txBody>
      </p:sp>
      <p:pic>
        <p:nvPicPr>
          <p:cNvPr id="5" name="Content Placeholder 4"/>
          <p:cNvPicPr>
            <a:picLocks noGrp="1" noChangeAspect="1"/>
          </p:cNvPicPr>
          <p:nvPr>
            <p:ph idx="1"/>
          </p:nvPr>
        </p:nvPicPr>
        <p:blipFill>
          <a:blip r:embed="rId3"/>
          <a:srcRect l="-26621" r="-26621"/>
          <a:stretch>
            <a:fillRect/>
          </a:stretch>
        </p:blipFill>
        <p:spPr/>
      </p:pic>
      <p:sp>
        <p:nvSpPr>
          <p:cNvPr id="6" name="Rectangle 5"/>
          <p:cNvSpPr/>
          <p:nvPr/>
        </p:nvSpPr>
        <p:spPr>
          <a:xfrm>
            <a:off x="3623156" y="6126163"/>
            <a:ext cx="3715793" cy="646331"/>
          </a:xfrm>
          <a:prstGeom prst="rect">
            <a:avLst/>
          </a:prstGeom>
        </p:spPr>
        <p:txBody>
          <a:bodyPr wrap="none">
            <a:spAutoFit/>
          </a:bodyPr>
          <a:lstStyle/>
          <a:p>
            <a:r>
              <a:rPr lang="en-US" dirty="0">
                <a:hlinkClick r:id="rId4"/>
              </a:rPr>
              <a:t>https://github.com/marbl/Krona/</a:t>
            </a:r>
            <a:r>
              <a:rPr lang="en-US" dirty="0" smtClean="0">
                <a:hlinkClick r:id="rId4"/>
              </a:rPr>
              <a:t>wiki</a:t>
            </a:r>
            <a:endParaRPr lang="en-US" dirty="0" smtClean="0"/>
          </a:p>
          <a:p>
            <a:endParaRPr lang="en-US" dirty="0" smtClean="0"/>
          </a:p>
        </p:txBody>
      </p:sp>
    </p:spTree>
    <p:extLst>
      <p:ext uri="{BB962C8B-B14F-4D97-AF65-F5344CB8AC3E}">
        <p14:creationId xmlns:p14="http://schemas.microsoft.com/office/powerpoint/2010/main" val="3292444322"/>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MetaPhlAn2</a:t>
            </a:r>
            <a:endParaRPr lang="en-US" dirty="0"/>
          </a:p>
        </p:txBody>
      </p:sp>
      <p:sp>
        <p:nvSpPr>
          <p:cNvPr id="3" name="Content Placeholder 2"/>
          <p:cNvSpPr>
            <a:spLocks noGrp="1"/>
          </p:cNvSpPr>
          <p:nvPr>
            <p:ph idx="1"/>
          </p:nvPr>
        </p:nvSpPr>
        <p:spPr/>
        <p:txBody>
          <a:bodyPr/>
          <a:lstStyle/>
          <a:p>
            <a:r>
              <a:rPr lang="en-US" dirty="0" smtClean="0"/>
              <a:t>Taxonomic classification based on clade-specific marker </a:t>
            </a:r>
            <a:r>
              <a:rPr lang="en-US" dirty="0" smtClean="0"/>
              <a:t>genes</a:t>
            </a:r>
          </a:p>
          <a:p>
            <a:r>
              <a:rPr lang="en-US" dirty="0" smtClean="0"/>
              <a:t>Similar to Kraken but not as good.</a:t>
            </a:r>
            <a:endParaRPr lang="en-US" dirty="0"/>
          </a:p>
        </p:txBody>
      </p:sp>
      <p:pic>
        <p:nvPicPr>
          <p:cNvPr id="4" name="Picture 3"/>
          <p:cNvPicPr>
            <a:picLocks noChangeAspect="1"/>
          </p:cNvPicPr>
          <p:nvPr/>
        </p:nvPicPr>
        <p:blipFill>
          <a:blip r:embed="rId3"/>
          <a:stretch>
            <a:fillRect/>
          </a:stretch>
        </p:blipFill>
        <p:spPr>
          <a:xfrm>
            <a:off x="1764631" y="3312594"/>
            <a:ext cx="5694947" cy="3389210"/>
          </a:xfrm>
          <a:prstGeom prst="rect">
            <a:avLst/>
          </a:prstGeom>
        </p:spPr>
      </p:pic>
    </p:spTree>
    <p:extLst>
      <p:ext uri="{BB962C8B-B14F-4D97-AF65-F5344CB8AC3E}">
        <p14:creationId xmlns:p14="http://schemas.microsoft.com/office/powerpoint/2010/main" val="2188110391"/>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Visualization of </a:t>
            </a:r>
            <a:r>
              <a:rPr lang="en-US" dirty="0" err="1" smtClean="0"/>
              <a:t>MetaPhlAn</a:t>
            </a:r>
            <a:endParaRPr lang="en-US" dirty="0"/>
          </a:p>
        </p:txBody>
      </p:sp>
      <p:pic>
        <p:nvPicPr>
          <p:cNvPr id="6" name="Content Placeholder 5"/>
          <p:cNvPicPr>
            <a:picLocks noGrp="1" noChangeAspect="1"/>
          </p:cNvPicPr>
          <p:nvPr>
            <p:ph sz="half" idx="1"/>
          </p:nvPr>
        </p:nvPicPr>
        <p:blipFill>
          <a:blip r:embed="rId3"/>
          <a:srcRect t="-14175" b="-14175"/>
          <a:stretch>
            <a:fillRect/>
          </a:stretch>
        </p:blipFill>
        <p:spPr/>
      </p:pic>
      <p:pic>
        <p:nvPicPr>
          <p:cNvPr id="7" name="Content Placeholder 6"/>
          <p:cNvPicPr>
            <a:picLocks noGrp="1" noChangeAspect="1"/>
          </p:cNvPicPr>
          <p:nvPr>
            <p:ph sz="half" idx="2"/>
          </p:nvPr>
        </p:nvPicPr>
        <p:blipFill>
          <a:blip r:embed="rId4"/>
          <a:srcRect l="4805" r="4805"/>
          <a:stretch>
            <a:fillRect/>
          </a:stretch>
        </p:blipFill>
        <p:spPr/>
      </p:pic>
    </p:spTree>
    <p:extLst>
      <p:ext uri="{BB962C8B-B14F-4D97-AF65-F5344CB8AC3E}">
        <p14:creationId xmlns:p14="http://schemas.microsoft.com/office/powerpoint/2010/main" val="1482987140"/>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Marker Gene Analysis</a:t>
            </a:r>
            <a:endParaRPr lang="en-US" dirty="0"/>
          </a:p>
        </p:txBody>
      </p:sp>
      <p:pic>
        <p:nvPicPr>
          <p:cNvPr id="4" name="Content Placeholder 3"/>
          <p:cNvPicPr>
            <a:picLocks noGrp="1" noChangeAspect="1"/>
          </p:cNvPicPr>
          <p:nvPr>
            <p:ph idx="1"/>
          </p:nvPr>
        </p:nvPicPr>
        <p:blipFill rotWithShape="1">
          <a:blip r:embed="rId3"/>
          <a:srcRect l="-5427" r="-6719" b="77843"/>
          <a:stretch/>
        </p:blipFill>
        <p:spPr>
          <a:xfrm>
            <a:off x="-107928" y="2643912"/>
            <a:ext cx="9532511" cy="1845304"/>
          </a:xfrm>
        </p:spPr>
      </p:pic>
      <p:sp>
        <p:nvSpPr>
          <p:cNvPr id="5" name="TextBox 4"/>
          <p:cNvSpPr txBox="1"/>
          <p:nvPr/>
        </p:nvSpPr>
        <p:spPr>
          <a:xfrm>
            <a:off x="457200" y="6349429"/>
            <a:ext cx="4201128" cy="369332"/>
          </a:xfrm>
          <a:prstGeom prst="rect">
            <a:avLst/>
          </a:prstGeom>
          <a:noFill/>
        </p:spPr>
        <p:txBody>
          <a:bodyPr wrap="none" rtlCol="0">
            <a:spAutoFit/>
          </a:bodyPr>
          <a:lstStyle/>
          <a:p>
            <a:r>
              <a:rPr lang="en-US" dirty="0" smtClean="0"/>
              <a:t>T. Sharpton Frontiers in Plant Science 2014</a:t>
            </a:r>
            <a:endParaRPr lang="en-US" dirty="0"/>
          </a:p>
        </p:txBody>
      </p:sp>
    </p:spTree>
    <p:extLst>
      <p:ext uri="{BB962C8B-B14F-4D97-AF65-F5344CB8AC3E}">
        <p14:creationId xmlns:p14="http://schemas.microsoft.com/office/powerpoint/2010/main" val="295131532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hlinkClick r:id="rId3"/>
              </a:rPr>
              <a:t>MEGAN6</a:t>
            </a:r>
            <a:endParaRPr lang="en-US" dirty="0"/>
          </a:p>
        </p:txBody>
      </p:sp>
      <p:sp>
        <p:nvSpPr>
          <p:cNvPr id="3" name="Content Placeholder 2"/>
          <p:cNvSpPr>
            <a:spLocks noGrp="1"/>
          </p:cNvSpPr>
          <p:nvPr>
            <p:ph idx="1"/>
          </p:nvPr>
        </p:nvSpPr>
        <p:spPr/>
        <p:txBody>
          <a:bodyPr/>
          <a:lstStyle/>
          <a:p>
            <a:r>
              <a:rPr lang="en-US" dirty="0" smtClean="0"/>
              <a:t>Visually represent phylogeny and taxonomy via targeted gene query</a:t>
            </a:r>
          </a:p>
          <a:p>
            <a:pPr lvl="1"/>
            <a:r>
              <a:rPr lang="en-US" dirty="0" smtClean="0"/>
              <a:t>Takes in BLASTX input, but can run DIAMOND</a:t>
            </a:r>
          </a:p>
        </p:txBody>
      </p:sp>
    </p:spTree>
    <p:extLst>
      <p:ext uri="{BB962C8B-B14F-4D97-AF65-F5344CB8AC3E}">
        <p14:creationId xmlns:p14="http://schemas.microsoft.com/office/powerpoint/2010/main" val="836915071"/>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2959100" y="0"/>
            <a:ext cx="3205537" cy="6858000"/>
          </a:xfrm>
          <a:prstGeom prst="rect">
            <a:avLst/>
          </a:prstGeom>
        </p:spPr>
      </p:pic>
    </p:spTree>
    <p:extLst>
      <p:ext uri="{BB962C8B-B14F-4D97-AF65-F5344CB8AC3E}">
        <p14:creationId xmlns:p14="http://schemas.microsoft.com/office/powerpoint/2010/main" val="43151184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534737" y="10057"/>
            <a:ext cx="7940842" cy="6724676"/>
          </a:xfrm>
          <a:prstGeom prst="rect">
            <a:avLst/>
          </a:prstGeom>
        </p:spPr>
      </p:pic>
    </p:spTree>
    <p:extLst>
      <p:ext uri="{BB962C8B-B14F-4D97-AF65-F5344CB8AC3E}">
        <p14:creationId xmlns:p14="http://schemas.microsoft.com/office/powerpoint/2010/main" val="346556351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Humann2</a:t>
            </a:r>
            <a:endParaRPr lang="en-US" dirty="0"/>
          </a:p>
        </p:txBody>
      </p:sp>
      <p:sp>
        <p:nvSpPr>
          <p:cNvPr id="3" name="Content Placeholder 2"/>
          <p:cNvSpPr>
            <a:spLocks noGrp="1"/>
          </p:cNvSpPr>
          <p:nvPr>
            <p:ph idx="1"/>
          </p:nvPr>
        </p:nvSpPr>
        <p:spPr/>
        <p:txBody>
          <a:bodyPr/>
          <a:lstStyle/>
          <a:p>
            <a:r>
              <a:rPr lang="en-US" dirty="0"/>
              <a:t>HMP Unified Metabolic Analysis </a:t>
            </a:r>
            <a:r>
              <a:rPr lang="en-US" dirty="0" smtClean="0"/>
              <a:t>Network</a:t>
            </a:r>
          </a:p>
          <a:p>
            <a:r>
              <a:rPr lang="en-US" dirty="0" smtClean="0"/>
              <a:t>Uses MetaPhlAn2</a:t>
            </a:r>
            <a:endParaRPr lang="en-US" dirty="0"/>
          </a:p>
          <a:p>
            <a:r>
              <a:rPr lang="en-US" dirty="0" smtClean="0"/>
              <a:t>Functional community profiling using genome, genes, and pathways</a:t>
            </a:r>
          </a:p>
          <a:p>
            <a:r>
              <a:rPr lang="en-US" dirty="0" smtClean="0"/>
              <a:t>Archaea, Bacteria, Eukaryotes, Viruses</a:t>
            </a:r>
            <a:endParaRPr lang="en-US" dirty="0"/>
          </a:p>
        </p:txBody>
      </p:sp>
    </p:spTree>
    <p:extLst>
      <p:ext uri="{BB962C8B-B14F-4D97-AF65-F5344CB8AC3E}">
        <p14:creationId xmlns:p14="http://schemas.microsoft.com/office/powerpoint/2010/main" val="329519772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Humann2</a:t>
            </a:r>
            <a:endParaRPr lang="en-US" dirty="0"/>
          </a:p>
        </p:txBody>
      </p:sp>
      <p:pic>
        <p:nvPicPr>
          <p:cNvPr id="4" name="Content Placeholder 3"/>
          <p:cNvPicPr>
            <a:picLocks noGrp="1" noChangeAspect="1"/>
          </p:cNvPicPr>
          <p:nvPr>
            <p:ph idx="1"/>
          </p:nvPr>
        </p:nvPicPr>
        <p:blipFill>
          <a:blip r:embed="rId3"/>
          <a:srcRect l="-44518" r="-44518"/>
          <a:stretch>
            <a:fillRect/>
          </a:stretch>
        </p:blipFill>
        <p:spPr/>
      </p:pic>
      <p:sp>
        <p:nvSpPr>
          <p:cNvPr id="5" name="Rectangle 4"/>
          <p:cNvSpPr/>
          <p:nvPr/>
        </p:nvSpPr>
        <p:spPr>
          <a:xfrm>
            <a:off x="457200" y="6488668"/>
            <a:ext cx="4169907" cy="369332"/>
          </a:xfrm>
          <a:prstGeom prst="rect">
            <a:avLst/>
          </a:prstGeom>
        </p:spPr>
        <p:txBody>
          <a:bodyPr wrap="none">
            <a:spAutoFit/>
          </a:bodyPr>
          <a:lstStyle/>
          <a:p>
            <a:r>
              <a:rPr lang="en-US" dirty="0"/>
              <a:t>https://</a:t>
            </a:r>
            <a:r>
              <a:rPr lang="en-US" dirty="0" err="1"/>
              <a:t>bitbucket.org</a:t>
            </a:r>
            <a:r>
              <a:rPr lang="en-US" dirty="0"/>
              <a:t>/</a:t>
            </a:r>
            <a:r>
              <a:rPr lang="en-US" dirty="0" err="1"/>
              <a:t>biobakery</a:t>
            </a:r>
            <a:r>
              <a:rPr lang="en-US" dirty="0"/>
              <a:t>/humann2</a:t>
            </a:r>
          </a:p>
        </p:txBody>
      </p:sp>
    </p:spTree>
    <p:extLst>
      <p:ext uri="{BB962C8B-B14F-4D97-AF65-F5344CB8AC3E}">
        <p14:creationId xmlns:p14="http://schemas.microsoft.com/office/powerpoint/2010/main" val="4253097361"/>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7-01-17 at 10.19.2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38300"/>
            <a:ext cx="9144000" cy="3564912"/>
          </a:xfrm>
          <a:prstGeom prst="rect">
            <a:avLst/>
          </a:prstGeom>
        </p:spPr>
      </p:pic>
    </p:spTree>
    <p:extLst>
      <p:ext uri="{BB962C8B-B14F-4D97-AF65-F5344CB8AC3E}">
        <p14:creationId xmlns:p14="http://schemas.microsoft.com/office/powerpoint/2010/main" val="910950108"/>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 The Holy Grail</a:t>
            </a:r>
            <a:endParaRPr lang="en-US" dirty="0"/>
          </a:p>
        </p:txBody>
      </p:sp>
      <p:pic>
        <p:nvPicPr>
          <p:cNvPr id="4" name="Content Placeholder 3"/>
          <p:cNvPicPr>
            <a:picLocks noGrp="1" noChangeAspect="1"/>
          </p:cNvPicPr>
          <p:nvPr>
            <p:ph idx="1"/>
          </p:nvPr>
        </p:nvPicPr>
        <p:blipFill rotWithShape="1">
          <a:blip r:embed="rId2"/>
          <a:srcRect l="-4339" t="78002" r="-2908"/>
          <a:stretch/>
        </p:blipFill>
        <p:spPr>
          <a:xfrm>
            <a:off x="457200" y="2313777"/>
            <a:ext cx="8384119" cy="1685028"/>
          </a:xfrm>
        </p:spPr>
      </p:pic>
      <p:sp>
        <p:nvSpPr>
          <p:cNvPr id="5" name="TextBox 4"/>
          <p:cNvSpPr txBox="1"/>
          <p:nvPr/>
        </p:nvSpPr>
        <p:spPr>
          <a:xfrm>
            <a:off x="457200" y="6349429"/>
            <a:ext cx="4201128" cy="369332"/>
          </a:xfrm>
          <a:prstGeom prst="rect">
            <a:avLst/>
          </a:prstGeom>
          <a:noFill/>
        </p:spPr>
        <p:txBody>
          <a:bodyPr wrap="none" rtlCol="0">
            <a:spAutoFit/>
          </a:bodyPr>
          <a:lstStyle/>
          <a:p>
            <a:r>
              <a:rPr lang="en-US" dirty="0" smtClean="0"/>
              <a:t>T. Sharpton Frontiers in Plant Science 2014</a:t>
            </a:r>
            <a:endParaRPr lang="en-US" dirty="0"/>
          </a:p>
        </p:txBody>
      </p:sp>
    </p:spTree>
    <p:extLst>
      <p:ext uri="{BB962C8B-B14F-4D97-AF65-F5344CB8AC3E}">
        <p14:creationId xmlns:p14="http://schemas.microsoft.com/office/powerpoint/2010/main" val="4168210662"/>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Goals of Metagenomic Assembly</a:t>
            </a:r>
            <a:endParaRPr lang="en-US" dirty="0"/>
          </a:p>
        </p:txBody>
      </p:sp>
      <p:sp>
        <p:nvSpPr>
          <p:cNvPr id="3" name="Content Placeholder 2"/>
          <p:cNvSpPr>
            <a:spLocks noGrp="1"/>
          </p:cNvSpPr>
          <p:nvPr>
            <p:ph idx="1"/>
          </p:nvPr>
        </p:nvSpPr>
        <p:spPr/>
        <p:txBody>
          <a:bodyPr>
            <a:normAutofit/>
          </a:bodyPr>
          <a:lstStyle/>
          <a:p>
            <a:r>
              <a:rPr lang="en-US" dirty="0" smtClean="0"/>
              <a:t>Construct as </a:t>
            </a:r>
            <a:r>
              <a:rPr lang="en-US" dirty="0" smtClean="0"/>
              <a:t>many and as much </a:t>
            </a:r>
            <a:r>
              <a:rPr lang="en-US" dirty="0" smtClean="0"/>
              <a:t>of the sequenced genomes as possible</a:t>
            </a:r>
          </a:p>
          <a:p>
            <a:r>
              <a:rPr lang="en-US" dirty="0" smtClean="0"/>
              <a:t>Annotate for gene </a:t>
            </a:r>
            <a:r>
              <a:rPr lang="en-US" dirty="0" smtClean="0"/>
              <a:t>content</a:t>
            </a:r>
          </a:p>
          <a:p>
            <a:r>
              <a:rPr lang="en-US" dirty="0" smtClean="0"/>
              <a:t>Assign taxonomy and function</a:t>
            </a:r>
          </a:p>
        </p:txBody>
      </p:sp>
    </p:spTree>
    <p:extLst>
      <p:ext uri="{BB962C8B-B14F-4D97-AF65-F5344CB8AC3E}">
        <p14:creationId xmlns:p14="http://schemas.microsoft.com/office/powerpoint/2010/main" val="374495809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To Ask Before Starting</a:t>
            </a:r>
            <a:endParaRPr lang="en-US" dirty="0"/>
          </a:p>
        </p:txBody>
      </p:sp>
      <p:sp>
        <p:nvSpPr>
          <p:cNvPr id="3" name="Content Placeholder 2"/>
          <p:cNvSpPr>
            <a:spLocks noGrp="1"/>
          </p:cNvSpPr>
          <p:nvPr>
            <p:ph idx="1"/>
          </p:nvPr>
        </p:nvSpPr>
        <p:spPr/>
        <p:txBody>
          <a:bodyPr>
            <a:normAutofit/>
          </a:bodyPr>
          <a:lstStyle/>
          <a:p>
            <a:r>
              <a:rPr lang="en-US" dirty="0" smtClean="0"/>
              <a:t>Are </a:t>
            </a:r>
            <a:r>
              <a:rPr lang="en-US" dirty="0" smtClean="0"/>
              <a:t>there organisms we know are present?</a:t>
            </a:r>
          </a:p>
          <a:p>
            <a:r>
              <a:rPr lang="en-US" dirty="0" smtClean="0"/>
              <a:t>Are there organisms we are interested in?</a:t>
            </a:r>
          </a:p>
          <a:p>
            <a:r>
              <a:rPr lang="en-US" dirty="0" smtClean="0"/>
              <a:t>Are the data clean?</a:t>
            </a:r>
          </a:p>
          <a:p>
            <a:endParaRPr lang="en-US" dirty="0" smtClean="0"/>
          </a:p>
          <a:p>
            <a:r>
              <a:rPr lang="en-US" dirty="0" smtClean="0"/>
              <a:t>Always </a:t>
            </a:r>
            <a:r>
              <a:rPr lang="en-US" dirty="0"/>
              <a:t>worth a shot to try assembling off the </a:t>
            </a:r>
            <a:r>
              <a:rPr lang="en-US" dirty="0" smtClean="0"/>
              <a:t>bat</a:t>
            </a:r>
            <a:endParaRPr lang="en-US" dirty="0" smtClean="0"/>
          </a:p>
        </p:txBody>
      </p:sp>
    </p:spTree>
    <p:extLst>
      <p:ext uri="{BB962C8B-B14F-4D97-AF65-F5344CB8AC3E}">
        <p14:creationId xmlns:p14="http://schemas.microsoft.com/office/powerpoint/2010/main" val="2219575689"/>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 Complexity of Dataset</a:t>
            </a:r>
            <a:endParaRPr lang="en-US" dirty="0"/>
          </a:p>
        </p:txBody>
      </p:sp>
      <p:sp>
        <p:nvSpPr>
          <p:cNvPr id="3" name="Content Placeholder 2"/>
          <p:cNvSpPr>
            <a:spLocks noGrp="1"/>
          </p:cNvSpPr>
          <p:nvPr>
            <p:ph idx="1"/>
          </p:nvPr>
        </p:nvSpPr>
        <p:spPr/>
        <p:txBody>
          <a:bodyPr/>
          <a:lstStyle/>
          <a:p>
            <a:r>
              <a:rPr lang="en-US" dirty="0" smtClean="0"/>
              <a:t>Filter</a:t>
            </a:r>
            <a:endParaRPr lang="en-US" dirty="0"/>
          </a:p>
          <a:p>
            <a:r>
              <a:rPr lang="en-US" dirty="0"/>
              <a:t>Clean</a:t>
            </a:r>
          </a:p>
          <a:p>
            <a:r>
              <a:rPr lang="en-US" dirty="0" smtClean="0"/>
              <a:t>Subset</a:t>
            </a:r>
            <a:endParaRPr lang="en-US" dirty="0"/>
          </a:p>
        </p:txBody>
      </p:sp>
    </p:spTree>
    <p:extLst>
      <p:ext uri="{BB962C8B-B14F-4D97-AF65-F5344CB8AC3E}">
        <p14:creationId xmlns:p14="http://schemas.microsoft.com/office/powerpoint/2010/main" val="42056887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Identify Usual Suspects</a:t>
            </a:r>
            <a:endParaRPr lang="en-US" dirty="0"/>
          </a:p>
        </p:txBody>
      </p:sp>
      <p:sp>
        <p:nvSpPr>
          <p:cNvPr id="3" name="Content Placeholder 2"/>
          <p:cNvSpPr>
            <a:spLocks noGrp="1"/>
          </p:cNvSpPr>
          <p:nvPr>
            <p:ph idx="1"/>
          </p:nvPr>
        </p:nvSpPr>
        <p:spPr/>
        <p:txBody>
          <a:bodyPr/>
          <a:lstStyle/>
          <a:p>
            <a:r>
              <a:rPr lang="en-US" dirty="0" smtClean="0"/>
              <a:t>Kraken (or kraken like analysis) should be done prior</a:t>
            </a:r>
          </a:p>
          <a:p>
            <a:r>
              <a:rPr lang="en-US" dirty="0" smtClean="0"/>
              <a:t>If known organisms or prominent species are identified, supplement your assembly with reference data</a:t>
            </a:r>
            <a:r>
              <a:rPr lang="en-US" dirty="0" smtClean="0"/>
              <a:t>!</a:t>
            </a:r>
          </a:p>
        </p:txBody>
      </p:sp>
    </p:spTree>
    <p:extLst>
      <p:ext uri="{BB962C8B-B14F-4D97-AF65-F5344CB8AC3E}">
        <p14:creationId xmlns:p14="http://schemas.microsoft.com/office/powerpoint/2010/main" val="2864967993"/>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smtClean="0">
                <a:hlinkClick r:id="rId2"/>
              </a:rPr>
              <a:t>Khmer </a:t>
            </a:r>
            <a:r>
              <a:rPr lang="en-US" dirty="0" smtClean="0"/>
              <a:t>Package</a:t>
            </a:r>
            <a:endParaRPr lang="en-US" dirty="0"/>
          </a:p>
        </p:txBody>
      </p:sp>
      <p:sp>
        <p:nvSpPr>
          <p:cNvPr id="3" name="Content Placeholder 2"/>
          <p:cNvSpPr>
            <a:spLocks noGrp="1"/>
          </p:cNvSpPr>
          <p:nvPr>
            <p:ph idx="1"/>
          </p:nvPr>
        </p:nvSpPr>
        <p:spPr/>
        <p:txBody>
          <a:bodyPr/>
          <a:lstStyle/>
          <a:p>
            <a:r>
              <a:rPr lang="en-US" dirty="0" smtClean="0"/>
              <a:t>A </a:t>
            </a:r>
            <a:r>
              <a:rPr lang="en-US" dirty="0" smtClean="0"/>
              <a:t>toolkit </a:t>
            </a:r>
            <a:r>
              <a:rPr lang="en-US" dirty="0" smtClean="0"/>
              <a:t>for </a:t>
            </a:r>
            <a:r>
              <a:rPr lang="en-US" dirty="0"/>
              <a:t>doing </a:t>
            </a:r>
            <a:r>
              <a:rPr lang="en-US" dirty="0" err="1" smtClean="0"/>
              <a:t>kmer</a:t>
            </a:r>
            <a:r>
              <a:rPr lang="en-US" dirty="0"/>
              <a:t>-based </a:t>
            </a:r>
            <a:r>
              <a:rPr lang="en-US" dirty="0" smtClean="0"/>
              <a:t>data analysis </a:t>
            </a:r>
            <a:r>
              <a:rPr lang="en-US" dirty="0"/>
              <a:t>and </a:t>
            </a:r>
            <a:r>
              <a:rPr lang="en-US" dirty="0" smtClean="0"/>
              <a:t>transformations</a:t>
            </a:r>
          </a:p>
          <a:p>
            <a:r>
              <a:rPr lang="en-US" dirty="0" smtClean="0"/>
              <a:t>Extremely useful, especially for very complex and/or very large </a:t>
            </a:r>
            <a:r>
              <a:rPr lang="en-US" dirty="0" smtClean="0"/>
              <a:t>metagenomes</a:t>
            </a:r>
            <a:endParaRPr lang="en-US" dirty="0" smtClean="0"/>
          </a:p>
        </p:txBody>
      </p:sp>
    </p:spTree>
    <p:extLst>
      <p:ext uri="{BB962C8B-B14F-4D97-AF65-F5344CB8AC3E}">
        <p14:creationId xmlns:p14="http://schemas.microsoft.com/office/powerpoint/2010/main" val="3993573241"/>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 of the Khmer Package</a:t>
            </a:r>
            <a:endParaRPr lang="en-US" dirty="0"/>
          </a:p>
        </p:txBody>
      </p:sp>
      <p:sp>
        <p:nvSpPr>
          <p:cNvPr id="3" name="Content Placeholder 2"/>
          <p:cNvSpPr>
            <a:spLocks noGrp="1"/>
          </p:cNvSpPr>
          <p:nvPr>
            <p:ph idx="1"/>
          </p:nvPr>
        </p:nvSpPr>
        <p:spPr/>
        <p:txBody>
          <a:bodyPr>
            <a:normAutofit fontScale="77500" lnSpcReduction="20000"/>
          </a:bodyPr>
          <a:lstStyle/>
          <a:p>
            <a:r>
              <a:rPr lang="en-US" dirty="0"/>
              <a:t>normalizing read coverage ("digital normalization")</a:t>
            </a:r>
          </a:p>
          <a:p>
            <a:r>
              <a:rPr lang="en-US" dirty="0"/>
              <a:t>dividing reads into disjoint sets that do not connect ("partitioning")</a:t>
            </a:r>
          </a:p>
          <a:p>
            <a:r>
              <a:rPr lang="en-US" dirty="0"/>
              <a:t>eliminating reads that will not be used by a de </a:t>
            </a:r>
            <a:r>
              <a:rPr lang="en-US" dirty="0" err="1"/>
              <a:t>Bruijn</a:t>
            </a:r>
            <a:r>
              <a:rPr lang="en-US" dirty="0"/>
              <a:t> graph </a:t>
            </a:r>
            <a:r>
              <a:rPr lang="en-US" dirty="0" smtClean="0"/>
              <a:t>assembler</a:t>
            </a:r>
            <a:endParaRPr lang="en-US" dirty="0"/>
          </a:p>
          <a:p>
            <a:r>
              <a:rPr lang="en-US" dirty="0"/>
              <a:t>removing reads with low- </a:t>
            </a:r>
            <a:r>
              <a:rPr lang="en-US" dirty="0" smtClean="0"/>
              <a:t>and/or </a:t>
            </a:r>
            <a:r>
              <a:rPr lang="en-US" dirty="0"/>
              <a:t>high-abundance k-</a:t>
            </a:r>
            <a:r>
              <a:rPr lang="en-US" dirty="0" err="1" smtClean="0"/>
              <a:t>mers</a:t>
            </a:r>
            <a:endParaRPr lang="en-US" dirty="0"/>
          </a:p>
          <a:p>
            <a:r>
              <a:rPr lang="en-US" dirty="0"/>
              <a:t>trimming reads of certain kinds of sequencing </a:t>
            </a:r>
            <a:r>
              <a:rPr lang="en-US" dirty="0" smtClean="0"/>
              <a:t>errors</a:t>
            </a:r>
            <a:endParaRPr lang="en-US" dirty="0"/>
          </a:p>
          <a:p>
            <a:r>
              <a:rPr lang="en-US" dirty="0"/>
              <a:t>counting k-</a:t>
            </a:r>
            <a:r>
              <a:rPr lang="en-US" dirty="0" err="1"/>
              <a:t>mers</a:t>
            </a:r>
            <a:r>
              <a:rPr lang="en-US" dirty="0"/>
              <a:t> and estimating data set coverage based on k-</a:t>
            </a:r>
            <a:r>
              <a:rPr lang="en-US" dirty="0" err="1"/>
              <a:t>mer</a:t>
            </a:r>
            <a:r>
              <a:rPr lang="en-US" dirty="0"/>
              <a:t> </a:t>
            </a:r>
            <a:r>
              <a:rPr lang="en-US" dirty="0" smtClean="0"/>
              <a:t>counts</a:t>
            </a:r>
            <a:endParaRPr lang="en-US" dirty="0"/>
          </a:p>
          <a:p>
            <a:r>
              <a:rPr lang="en-US" dirty="0"/>
              <a:t>running Velvet and calculating assembly </a:t>
            </a:r>
            <a:r>
              <a:rPr lang="en-US" dirty="0" smtClean="0"/>
              <a:t>statistics</a:t>
            </a:r>
            <a:endParaRPr lang="en-US" dirty="0"/>
          </a:p>
          <a:p>
            <a:r>
              <a:rPr lang="en-US" dirty="0"/>
              <a:t>optimizing assemblies on various </a:t>
            </a:r>
            <a:r>
              <a:rPr lang="en-US" dirty="0" smtClean="0"/>
              <a:t>parameters</a:t>
            </a:r>
            <a:endParaRPr lang="en-US" dirty="0"/>
          </a:p>
        </p:txBody>
      </p:sp>
    </p:spTree>
    <p:extLst>
      <p:ext uri="{BB962C8B-B14F-4D97-AF65-F5344CB8AC3E}">
        <p14:creationId xmlns:p14="http://schemas.microsoft.com/office/powerpoint/2010/main" val="1609136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Microbes are IMPORTANT!</a:t>
            </a:r>
            <a:endParaRPr lang="en-US" dirty="0"/>
          </a:p>
        </p:txBody>
      </p:sp>
      <p:sp>
        <p:nvSpPr>
          <p:cNvPr id="3" name="Content Placeholder 2"/>
          <p:cNvSpPr>
            <a:spLocks noGrp="1"/>
          </p:cNvSpPr>
          <p:nvPr>
            <p:ph idx="1"/>
          </p:nvPr>
        </p:nvSpPr>
        <p:spPr/>
        <p:txBody>
          <a:bodyPr/>
          <a:lstStyle/>
          <a:p>
            <a:r>
              <a:rPr lang="en-US" dirty="0" smtClean="0"/>
              <a:t>Modulate and maintain the environment</a:t>
            </a:r>
          </a:p>
          <a:p>
            <a:r>
              <a:rPr lang="en-US" dirty="0" smtClean="0"/>
              <a:t>Keep us healthy</a:t>
            </a:r>
          </a:p>
          <a:p>
            <a:r>
              <a:rPr lang="en-US" dirty="0" smtClean="0"/>
              <a:t>Support plant growth and suppress plant disease</a:t>
            </a:r>
          </a:p>
          <a:p>
            <a:r>
              <a:rPr lang="en-US" dirty="0" smtClean="0"/>
              <a:t>Clean up fuel leaks</a:t>
            </a:r>
            <a:endParaRPr lang="en-US" dirty="0"/>
          </a:p>
        </p:txBody>
      </p:sp>
    </p:spTree>
    <p:extLst>
      <p:ext uri="{BB962C8B-B14F-4D97-AF65-F5344CB8AC3E}">
        <p14:creationId xmlns:p14="http://schemas.microsoft.com/office/powerpoint/2010/main" val="299494649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Normalization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Assemblers assume one genome is sequenced with even coverage</a:t>
            </a:r>
          </a:p>
          <a:p>
            <a:pPr lvl="1"/>
            <a:r>
              <a:rPr lang="en-US" dirty="0" smtClean="0"/>
              <a:t>Highly covered genomes will be assembled, low coverage will be thrown out</a:t>
            </a:r>
          </a:p>
          <a:p>
            <a:r>
              <a:rPr lang="en-US" dirty="0" smtClean="0"/>
              <a:t>Digital normalization removes high coverage </a:t>
            </a:r>
            <a:r>
              <a:rPr lang="en-US" dirty="0" err="1" smtClean="0"/>
              <a:t>kmers</a:t>
            </a:r>
            <a:r>
              <a:rPr lang="en-US" dirty="0" smtClean="0"/>
              <a:t> so that the aforementioned assumption can be made</a:t>
            </a:r>
            <a:endParaRPr lang="en-US" dirty="0"/>
          </a:p>
          <a:p>
            <a:pPr lvl="1"/>
            <a:r>
              <a:rPr lang="en-US" dirty="0" smtClean="0"/>
              <a:t>Reduced data size</a:t>
            </a:r>
          </a:p>
          <a:p>
            <a:pPr lvl="1"/>
            <a:r>
              <a:rPr lang="en-US" dirty="0" smtClean="0"/>
              <a:t>Reduces complexity by removing </a:t>
            </a:r>
            <a:r>
              <a:rPr lang="en-US" dirty="0" smtClean="0"/>
              <a:t>abundant/erroneous </a:t>
            </a:r>
            <a:r>
              <a:rPr lang="en-US" dirty="0" smtClean="0"/>
              <a:t>sequences</a:t>
            </a:r>
          </a:p>
        </p:txBody>
      </p:sp>
    </p:spTree>
    <p:extLst>
      <p:ext uri="{BB962C8B-B14F-4D97-AF65-F5344CB8AC3E}">
        <p14:creationId xmlns:p14="http://schemas.microsoft.com/office/powerpoint/2010/main" val="1755956985"/>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Normalization</a:t>
            </a:r>
            <a:endParaRPr lang="en-US" dirty="0"/>
          </a:p>
        </p:txBody>
      </p:sp>
      <p:pic>
        <p:nvPicPr>
          <p:cNvPr id="4" name="Content Placeholder 3"/>
          <p:cNvPicPr>
            <a:picLocks noGrp="1" noChangeAspect="1"/>
          </p:cNvPicPr>
          <p:nvPr>
            <p:ph idx="1"/>
          </p:nvPr>
        </p:nvPicPr>
        <p:blipFill>
          <a:blip r:embed="rId2"/>
          <a:srcRect t="3625" b="3625"/>
          <a:stretch>
            <a:fillRect/>
          </a:stretch>
        </p:blipFill>
        <p:spPr/>
      </p:pic>
    </p:spTree>
    <p:extLst>
      <p:ext uri="{BB962C8B-B14F-4D97-AF65-F5344CB8AC3E}">
        <p14:creationId xmlns:p14="http://schemas.microsoft.com/office/powerpoint/2010/main" val="248449855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Normalization</a:t>
            </a:r>
            <a:endParaRPr lang="en-US" dirty="0"/>
          </a:p>
        </p:txBody>
      </p:sp>
      <p:pic>
        <p:nvPicPr>
          <p:cNvPr id="4" name="Content Placeholder 3"/>
          <p:cNvPicPr>
            <a:picLocks noGrp="1" noChangeAspect="1"/>
          </p:cNvPicPr>
          <p:nvPr>
            <p:ph idx="1"/>
          </p:nvPr>
        </p:nvPicPr>
        <p:blipFill rotWithShape="1">
          <a:blip r:embed="rId2"/>
          <a:srcRect t="3625" b="54925"/>
          <a:stretch/>
        </p:blipFill>
        <p:spPr>
          <a:xfrm>
            <a:off x="457200" y="1600201"/>
            <a:ext cx="8229600" cy="2022642"/>
          </a:xfrm>
        </p:spPr>
      </p:pic>
    </p:spTree>
    <p:extLst>
      <p:ext uri="{BB962C8B-B14F-4D97-AF65-F5344CB8AC3E}">
        <p14:creationId xmlns:p14="http://schemas.microsoft.com/office/powerpoint/2010/main" val="3887030111"/>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Normalization Software</a:t>
            </a:r>
            <a:endParaRPr lang="en-US" dirty="0"/>
          </a:p>
        </p:txBody>
      </p:sp>
      <p:sp>
        <p:nvSpPr>
          <p:cNvPr id="3" name="Content Placeholder 2"/>
          <p:cNvSpPr>
            <a:spLocks noGrp="1"/>
          </p:cNvSpPr>
          <p:nvPr>
            <p:ph idx="1"/>
          </p:nvPr>
        </p:nvSpPr>
        <p:spPr/>
        <p:txBody>
          <a:bodyPr/>
          <a:lstStyle/>
          <a:p>
            <a:r>
              <a:rPr lang="en-US" dirty="0" err="1" smtClean="0"/>
              <a:t>khmer’s</a:t>
            </a:r>
            <a:r>
              <a:rPr lang="en-US" dirty="0" smtClean="0"/>
              <a:t> ‘</a:t>
            </a:r>
            <a:r>
              <a:rPr lang="en-US" dirty="0" err="1" smtClean="0"/>
              <a:t>normalize_by_median.pl</a:t>
            </a:r>
            <a:r>
              <a:rPr lang="en-US" dirty="0" smtClean="0"/>
              <a:t>’</a:t>
            </a:r>
          </a:p>
          <a:p>
            <a:r>
              <a:rPr lang="en-US" dirty="0" err="1" smtClean="0">
                <a:hlinkClick r:id="rId2"/>
              </a:rPr>
              <a:t>BBNorm</a:t>
            </a:r>
            <a:endParaRPr lang="en-US" dirty="0" smtClean="0"/>
          </a:p>
          <a:p>
            <a:r>
              <a:rPr lang="en-US" dirty="0" smtClean="0">
                <a:hlinkClick r:id="rId3"/>
              </a:rPr>
              <a:t>Trinity’s </a:t>
            </a:r>
            <a:r>
              <a:rPr lang="en-US" i="1" dirty="0" smtClean="0">
                <a:hlinkClick r:id="rId3"/>
              </a:rPr>
              <a:t>in </a:t>
            </a:r>
            <a:r>
              <a:rPr lang="en-US" i="1" dirty="0" err="1" smtClean="0">
                <a:hlinkClick r:id="rId3"/>
              </a:rPr>
              <a:t>silico</a:t>
            </a:r>
            <a:r>
              <a:rPr lang="en-US" dirty="0" smtClean="0">
                <a:hlinkClick r:id="rId3"/>
              </a:rPr>
              <a:t> </a:t>
            </a:r>
            <a:r>
              <a:rPr lang="en-US" dirty="0" smtClean="0">
                <a:hlinkClick r:id="rId3"/>
              </a:rPr>
              <a:t>normalization</a:t>
            </a:r>
            <a:endParaRPr lang="en-US" dirty="0" smtClean="0"/>
          </a:p>
        </p:txBody>
      </p:sp>
    </p:spTree>
    <p:extLst>
      <p:ext uri="{BB962C8B-B14F-4D97-AF65-F5344CB8AC3E}">
        <p14:creationId xmlns:p14="http://schemas.microsoft.com/office/powerpoint/2010/main" val="2120093237"/>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Partitioning</a:t>
            </a:r>
            <a:endParaRPr lang="en-US" dirty="0"/>
          </a:p>
        </p:txBody>
      </p:sp>
      <p:sp>
        <p:nvSpPr>
          <p:cNvPr id="3" name="Content Placeholder 2"/>
          <p:cNvSpPr>
            <a:spLocks noGrp="1"/>
          </p:cNvSpPr>
          <p:nvPr>
            <p:ph idx="1"/>
          </p:nvPr>
        </p:nvSpPr>
        <p:spPr/>
        <p:txBody>
          <a:bodyPr/>
          <a:lstStyle/>
          <a:p>
            <a:r>
              <a:rPr lang="en-US" dirty="0" smtClean="0"/>
              <a:t>Divides reads into smaller, closely related </a:t>
            </a:r>
            <a:r>
              <a:rPr lang="en-US" dirty="0" smtClean="0"/>
              <a:t>datasets </a:t>
            </a:r>
            <a:r>
              <a:rPr lang="mr-IN" dirty="0" smtClean="0"/>
              <a:t>–</a:t>
            </a:r>
            <a:r>
              <a:rPr lang="en-US" dirty="0" smtClean="0"/>
              <a:t> divide and conquer</a:t>
            </a:r>
            <a:endParaRPr lang="en-US" dirty="0" smtClean="0"/>
          </a:p>
          <a:p>
            <a:r>
              <a:rPr lang="en-US" dirty="0" smtClean="0"/>
              <a:t>Significantly reduces computational footprint</a:t>
            </a:r>
          </a:p>
          <a:p>
            <a:r>
              <a:rPr lang="en-US" dirty="0" smtClean="0"/>
              <a:t>Only useful for extremely complex or large </a:t>
            </a:r>
            <a:r>
              <a:rPr lang="en-US" dirty="0" smtClean="0"/>
              <a:t>samples</a:t>
            </a:r>
          </a:p>
          <a:p>
            <a:r>
              <a:rPr lang="en-US" dirty="0" smtClean="0"/>
              <a:t>Is not aimed to improve assemblies, only to improve efficiency</a:t>
            </a:r>
            <a:endParaRPr lang="en-US" dirty="0" smtClean="0"/>
          </a:p>
        </p:txBody>
      </p:sp>
    </p:spTree>
    <p:extLst>
      <p:ext uri="{BB962C8B-B14F-4D97-AF65-F5344CB8AC3E}">
        <p14:creationId xmlns:p14="http://schemas.microsoft.com/office/powerpoint/2010/main" val="384262124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a:srcRect l="4516" t="13682" b="13682"/>
          <a:stretch/>
        </p:blipFill>
        <p:spPr>
          <a:xfrm>
            <a:off x="828842" y="1600200"/>
            <a:ext cx="7857958" cy="4525963"/>
          </a:xfrm>
        </p:spPr>
      </p:pic>
    </p:spTree>
    <p:extLst>
      <p:ext uri="{BB962C8B-B14F-4D97-AF65-F5344CB8AC3E}">
        <p14:creationId xmlns:p14="http://schemas.microsoft.com/office/powerpoint/2010/main" val="514273403"/>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3"/>
          <a:srcRect l="1917" t="10753" b="13682"/>
          <a:stretch/>
        </p:blipFill>
        <p:spPr>
          <a:xfrm>
            <a:off x="614947" y="1417638"/>
            <a:ext cx="8071853" cy="4708525"/>
          </a:xfrm>
        </p:spPr>
      </p:pic>
      <p:sp>
        <p:nvSpPr>
          <p:cNvPr id="7" name="Oval 6"/>
          <p:cNvSpPr/>
          <p:nvPr/>
        </p:nvSpPr>
        <p:spPr>
          <a:xfrm>
            <a:off x="1684422" y="1417638"/>
            <a:ext cx="1203158" cy="108225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457200" y="1417638"/>
            <a:ext cx="1203158" cy="108225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7090611" y="1409617"/>
            <a:ext cx="1203158" cy="108225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2887579" y="1409617"/>
            <a:ext cx="1764631" cy="1082257"/>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Oval 10"/>
          <p:cNvSpPr/>
          <p:nvPr/>
        </p:nvSpPr>
        <p:spPr>
          <a:xfrm>
            <a:off x="4652210" y="1256632"/>
            <a:ext cx="2438401" cy="1243263"/>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851841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MetAMOS</a:t>
            </a:r>
            <a:endParaRPr lang="en-US" dirty="0"/>
          </a:p>
        </p:txBody>
      </p:sp>
      <p:sp>
        <p:nvSpPr>
          <p:cNvPr id="3" name="Content Placeholder 2"/>
          <p:cNvSpPr>
            <a:spLocks noGrp="1"/>
          </p:cNvSpPr>
          <p:nvPr>
            <p:ph idx="1"/>
          </p:nvPr>
        </p:nvSpPr>
        <p:spPr/>
        <p:txBody>
          <a:bodyPr/>
          <a:lstStyle/>
          <a:p>
            <a:r>
              <a:rPr lang="en-US" dirty="0" smtClean="0"/>
              <a:t>Executes a standard assembly pipeline</a:t>
            </a:r>
          </a:p>
          <a:p>
            <a:r>
              <a:rPr lang="en-US" dirty="0" smtClean="0"/>
              <a:t>Can run a plethora of assemblers and annotation software</a:t>
            </a:r>
            <a:endParaRPr lang="en-US" dirty="0"/>
          </a:p>
        </p:txBody>
      </p:sp>
    </p:spTree>
    <p:extLst>
      <p:ext uri="{BB962C8B-B14F-4D97-AF65-F5344CB8AC3E}">
        <p14:creationId xmlns:p14="http://schemas.microsoft.com/office/powerpoint/2010/main" val="153134030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gb-2013-14-1-r2-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4421" y="0"/>
            <a:ext cx="5775158" cy="6858000"/>
          </a:xfrm>
          <a:prstGeom prst="rect">
            <a:avLst/>
          </a:prstGeom>
        </p:spPr>
      </p:pic>
    </p:spTree>
    <p:extLst>
      <p:ext uri="{BB962C8B-B14F-4D97-AF65-F5344CB8AC3E}">
        <p14:creationId xmlns:p14="http://schemas.microsoft.com/office/powerpoint/2010/main" val="2918702283"/>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Functional Annotation</a:t>
            </a:r>
            <a:endParaRPr lang="en-US" dirty="0"/>
          </a:p>
        </p:txBody>
      </p:sp>
      <p:pic>
        <p:nvPicPr>
          <p:cNvPr id="4" name="Content Placeholder 3"/>
          <p:cNvPicPr>
            <a:picLocks noGrp="1" noChangeAspect="1"/>
          </p:cNvPicPr>
          <p:nvPr>
            <p:ph idx="1"/>
          </p:nvPr>
        </p:nvPicPr>
        <p:blipFill>
          <a:blip r:embed="rId2"/>
          <a:srcRect t="-64085" b="-64085"/>
          <a:stretch>
            <a:fillRect/>
          </a:stretch>
        </p:blipFill>
        <p:spPr/>
      </p:pic>
      <p:sp>
        <p:nvSpPr>
          <p:cNvPr id="5" name="TextBox 4"/>
          <p:cNvSpPr txBox="1"/>
          <p:nvPr/>
        </p:nvSpPr>
        <p:spPr>
          <a:xfrm>
            <a:off x="457200" y="6349429"/>
            <a:ext cx="4201128" cy="369332"/>
          </a:xfrm>
          <a:prstGeom prst="rect">
            <a:avLst/>
          </a:prstGeom>
          <a:noFill/>
        </p:spPr>
        <p:txBody>
          <a:bodyPr wrap="none" rtlCol="0">
            <a:spAutoFit/>
          </a:bodyPr>
          <a:lstStyle/>
          <a:p>
            <a:r>
              <a:rPr lang="en-US" dirty="0" smtClean="0"/>
              <a:t>T. Sharpton Frontiers in Plant Science 2014</a:t>
            </a:r>
            <a:endParaRPr lang="en-US" dirty="0"/>
          </a:p>
        </p:txBody>
      </p:sp>
      <p:sp>
        <p:nvSpPr>
          <p:cNvPr id="7" name="TextBox 6"/>
          <p:cNvSpPr txBox="1"/>
          <p:nvPr/>
        </p:nvSpPr>
        <p:spPr>
          <a:xfrm>
            <a:off x="905284" y="5482628"/>
            <a:ext cx="4967451" cy="369332"/>
          </a:xfrm>
          <a:prstGeom prst="rect">
            <a:avLst/>
          </a:prstGeom>
          <a:noFill/>
        </p:spPr>
        <p:txBody>
          <a:bodyPr wrap="none" rtlCol="0">
            <a:spAutoFit/>
          </a:bodyPr>
          <a:lstStyle/>
          <a:p>
            <a:r>
              <a:rPr lang="en-US" dirty="0" smtClean="0"/>
              <a:t>Usually done with </a:t>
            </a:r>
            <a:r>
              <a:rPr lang="en-US" dirty="0" err="1" smtClean="0"/>
              <a:t>contigs</a:t>
            </a:r>
            <a:r>
              <a:rPr lang="en-US" dirty="0" smtClean="0"/>
              <a:t>. Can be done with reads.</a:t>
            </a:r>
            <a:endParaRPr lang="en-US" dirty="0"/>
          </a:p>
        </p:txBody>
      </p:sp>
    </p:spTree>
    <p:extLst>
      <p:ext uri="{BB962C8B-B14F-4D97-AF65-F5344CB8AC3E}">
        <p14:creationId xmlns:p14="http://schemas.microsoft.com/office/powerpoint/2010/main" val="186960510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Run at Metagenomics</a:t>
            </a:r>
            <a:endParaRPr lang="en-US" dirty="0"/>
          </a:p>
        </p:txBody>
      </p:sp>
      <p:sp>
        <p:nvSpPr>
          <p:cNvPr id="5" name="Content Placeholder 4"/>
          <p:cNvSpPr>
            <a:spLocks noGrp="1"/>
          </p:cNvSpPr>
          <p:nvPr>
            <p:ph idx="1"/>
          </p:nvPr>
        </p:nvSpPr>
        <p:spPr/>
        <p:txBody>
          <a:bodyPr/>
          <a:lstStyle/>
          <a:p>
            <a:r>
              <a:rPr lang="en-US" dirty="0" smtClean="0"/>
              <a:t>Collect samples, isolate nucleic acid, PCR, clone, then sequence</a:t>
            </a:r>
          </a:p>
          <a:p>
            <a:r>
              <a:rPr lang="en-US" dirty="0" smtClean="0"/>
              <a:t>Initially studied 16s </a:t>
            </a:r>
            <a:r>
              <a:rPr lang="en-US" dirty="0" err="1" smtClean="0"/>
              <a:t>rRNA</a:t>
            </a:r>
            <a:r>
              <a:rPr lang="en-US" dirty="0" smtClean="0"/>
              <a:t> sequences of bacteria</a:t>
            </a:r>
          </a:p>
          <a:p>
            <a:pPr marL="0" indent="0">
              <a:buNone/>
            </a:pPr>
            <a:endParaRPr lang="en-US" dirty="0" smtClean="0"/>
          </a:p>
        </p:txBody>
      </p:sp>
      <p:pic>
        <p:nvPicPr>
          <p:cNvPr id="9" name="Picture 8"/>
          <p:cNvPicPr>
            <a:picLocks noChangeAspect="1"/>
          </p:cNvPicPr>
          <p:nvPr/>
        </p:nvPicPr>
        <p:blipFill>
          <a:blip r:embed="rId3"/>
          <a:stretch>
            <a:fillRect/>
          </a:stretch>
        </p:blipFill>
        <p:spPr>
          <a:xfrm>
            <a:off x="457200" y="3719743"/>
            <a:ext cx="8229600" cy="2837935"/>
          </a:xfrm>
          <a:prstGeom prst="rect">
            <a:avLst/>
          </a:prstGeom>
        </p:spPr>
      </p:pic>
    </p:spTree>
    <p:extLst>
      <p:ext uri="{BB962C8B-B14F-4D97-AF65-F5344CB8AC3E}">
        <p14:creationId xmlns:p14="http://schemas.microsoft.com/office/powerpoint/2010/main" val="1078613464"/>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Annotation?</a:t>
            </a:r>
            <a:endParaRPr lang="en-US" dirty="0"/>
          </a:p>
        </p:txBody>
      </p:sp>
      <p:sp>
        <p:nvSpPr>
          <p:cNvPr id="3" name="Content Placeholder 2"/>
          <p:cNvSpPr>
            <a:spLocks noGrp="1"/>
          </p:cNvSpPr>
          <p:nvPr>
            <p:ph idx="1"/>
          </p:nvPr>
        </p:nvSpPr>
        <p:spPr/>
        <p:txBody>
          <a:bodyPr/>
          <a:lstStyle/>
          <a:p>
            <a:r>
              <a:rPr lang="en-US" dirty="0" smtClean="0"/>
              <a:t>Identifying ORFs and assign function to assembled </a:t>
            </a:r>
            <a:r>
              <a:rPr lang="en-US" dirty="0" smtClean="0"/>
              <a:t>sequences</a:t>
            </a:r>
          </a:p>
          <a:p>
            <a:r>
              <a:rPr lang="en-US" dirty="0" smtClean="0"/>
              <a:t>Most software only require your assembled data and will return your annotated sequences.</a:t>
            </a:r>
            <a:endParaRPr lang="en-US" dirty="0"/>
          </a:p>
        </p:txBody>
      </p:sp>
    </p:spTree>
    <p:extLst>
      <p:ext uri="{BB962C8B-B14F-4D97-AF65-F5344CB8AC3E}">
        <p14:creationId xmlns:p14="http://schemas.microsoft.com/office/powerpoint/2010/main" val="1770193683"/>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Annotation Tools</a:t>
            </a:r>
            <a:endParaRPr lang="en-US" dirty="0"/>
          </a:p>
        </p:txBody>
      </p:sp>
      <p:sp>
        <p:nvSpPr>
          <p:cNvPr id="3" name="Content Placeholder 2"/>
          <p:cNvSpPr>
            <a:spLocks noGrp="1"/>
          </p:cNvSpPr>
          <p:nvPr>
            <p:ph idx="1"/>
          </p:nvPr>
        </p:nvSpPr>
        <p:spPr/>
        <p:txBody>
          <a:bodyPr>
            <a:normAutofit/>
          </a:bodyPr>
          <a:lstStyle/>
          <a:p>
            <a:r>
              <a:rPr lang="en-US" dirty="0" smtClean="0">
                <a:hlinkClick r:id="rId2"/>
              </a:rPr>
              <a:t>MG-</a:t>
            </a:r>
            <a:r>
              <a:rPr lang="en-US" dirty="0" smtClean="0">
                <a:hlinkClick r:id="rId2"/>
              </a:rPr>
              <a:t>RAST</a:t>
            </a:r>
            <a:endParaRPr lang="en-US" dirty="0" smtClean="0"/>
          </a:p>
          <a:p>
            <a:r>
              <a:rPr lang="en-US" dirty="0" smtClean="0">
                <a:hlinkClick r:id="rId3"/>
              </a:rPr>
              <a:t>DAVID</a:t>
            </a:r>
            <a:endParaRPr lang="en-US" dirty="0" smtClean="0"/>
          </a:p>
          <a:p>
            <a:r>
              <a:rPr lang="en-US" dirty="0" smtClean="0">
                <a:hlinkClick r:id="rId4"/>
              </a:rPr>
              <a:t>MEGAN5</a:t>
            </a:r>
            <a:endParaRPr lang="en-US" dirty="0" smtClean="0"/>
          </a:p>
          <a:p>
            <a:r>
              <a:rPr lang="en-US" dirty="0" smtClean="0">
                <a:hlinkClick r:id="rId5"/>
              </a:rPr>
              <a:t>Blast2GO</a:t>
            </a:r>
            <a:endParaRPr lang="en-US" dirty="0" smtClean="0"/>
          </a:p>
          <a:p>
            <a:r>
              <a:rPr lang="en-US" dirty="0" smtClean="0">
                <a:hlinkClick r:id="rId6"/>
              </a:rPr>
              <a:t>Patric</a:t>
            </a:r>
            <a:endParaRPr lang="en-US" dirty="0"/>
          </a:p>
          <a:p>
            <a:endParaRPr lang="en-US" dirty="0"/>
          </a:p>
        </p:txBody>
      </p:sp>
    </p:spTree>
    <p:extLst>
      <p:ext uri="{BB962C8B-B14F-4D97-AF65-F5344CB8AC3E}">
        <p14:creationId xmlns:p14="http://schemas.microsoft.com/office/powerpoint/2010/main" val="1287497718"/>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ext Box 1"/>
          <p:cNvSpPr txBox="1">
            <a:spLocks noChangeArrowheads="1"/>
          </p:cNvSpPr>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25" y="519113"/>
            <a:ext cx="7448550" cy="58197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pic>
      <p:sp>
        <p:nvSpPr>
          <p:cNvPr id="51203" name="Text Box 3"/>
          <p:cNvSpPr txBox="1">
            <a:spLocks noChangeArrowheads="1"/>
          </p:cNvSpPr>
          <p:nvPr/>
        </p:nvSpPr>
        <p:spPr bwMode="auto">
          <a:xfrm>
            <a:off x="3981450" y="6488113"/>
            <a:ext cx="5330825" cy="3683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solidFill>
                  <a:srgbClr val="3465AF"/>
                </a:solidFill>
                <a:round/>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90000" tIns="46800" rIns="90000" bIns="46800">
            <a:spAutoFit/>
          </a:bodyPr>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5pPr>
            <a:lvl6pPr marL="25146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6pPr>
            <a:lvl7pPr marL="29718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7pPr>
            <a:lvl8pPr marL="34290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8pPr>
            <a:lvl9pPr marL="3886200" indent="-228600" fontAlgn="base">
              <a:spcBef>
                <a:spcPct val="0"/>
              </a:spcBef>
              <a:spcAft>
                <a:spcPct val="0"/>
              </a:spcAft>
              <a:buClr>
                <a:srgbClr val="000000"/>
              </a:buClr>
              <a:buSzPct val="100000"/>
              <a:buFont typeface="Times New Roman"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sz="2400">
                <a:solidFill>
                  <a:srgbClr val="000000"/>
                </a:solidFill>
                <a:latin typeface="Calibri" charset="0"/>
                <a:ea typeface="ＭＳ Ｐゴシック" charset="0"/>
                <a:cs typeface="ＭＳ Ｐゴシック" charset="0"/>
              </a:defRPr>
            </a:lvl9pPr>
          </a:lstStyle>
          <a:p>
            <a:pPr>
              <a:buClrTx/>
              <a:buFontTx/>
              <a:buNone/>
            </a:pPr>
            <a:r>
              <a:rPr lang="en-US" sz="1800"/>
              <a:t>Kuczynski et al. 2011 Nat Rev Gent 13:47-58</a:t>
            </a:r>
          </a:p>
        </p:txBody>
      </p:sp>
      <p:sp>
        <p:nvSpPr>
          <p:cNvPr id="2" name="TextBox 1"/>
          <p:cNvSpPr txBox="1"/>
          <p:nvPr/>
        </p:nvSpPr>
        <p:spPr>
          <a:xfrm>
            <a:off x="578376" y="5696400"/>
            <a:ext cx="3449570" cy="646331"/>
          </a:xfrm>
          <a:prstGeom prst="rect">
            <a:avLst/>
          </a:prstGeom>
          <a:noFill/>
        </p:spPr>
        <p:txBody>
          <a:bodyPr wrap="none" rtlCol="0">
            <a:spAutoFit/>
          </a:bodyPr>
          <a:lstStyle/>
          <a:p>
            <a:r>
              <a:rPr lang="en-US" dirty="0" smtClean="0"/>
              <a:t>Can do all from one sample</a:t>
            </a:r>
          </a:p>
          <a:p>
            <a:r>
              <a:rPr lang="en-US" dirty="0" smtClean="0"/>
              <a:t>Separate bacteria, virus, RNA, DNA</a:t>
            </a:r>
          </a:p>
        </p:txBody>
      </p:sp>
    </p:spTree>
    <p:extLst>
      <p:ext uri="{BB962C8B-B14F-4D97-AF65-F5344CB8AC3E}">
        <p14:creationId xmlns:p14="http://schemas.microsoft.com/office/powerpoint/2010/main" val="1959886921"/>
      </p:ext>
    </p:extLst>
  </p:cSld>
  <p:clrMapOvr>
    <a:masterClrMapping/>
  </p:clrMapOvr>
  <p:transition xmlns:p14="http://schemas.microsoft.com/office/powerpoint/2010/main" spd="med">
    <p:fade/>
  </p:transition>
  <p:timing>
    <p:tnLst>
      <p:par>
        <p:cTn xmlns:p14="http://schemas.microsoft.com/office/powerpoint/2010/mai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Metagenomics Resources</a:t>
            </a:r>
            <a:endParaRPr lang="en-US" dirty="0"/>
          </a:p>
        </p:txBody>
      </p:sp>
      <p:pic>
        <p:nvPicPr>
          <p:cNvPr id="4" name="Content Placeholder 3"/>
          <p:cNvPicPr>
            <a:picLocks noGrp="1" noChangeAspect="1"/>
          </p:cNvPicPr>
          <p:nvPr>
            <p:ph idx="1"/>
          </p:nvPr>
        </p:nvPicPr>
        <p:blipFill>
          <a:blip r:embed="rId2"/>
          <a:srcRect l="-8489" r="-8489"/>
          <a:stretch>
            <a:fillRect/>
          </a:stretch>
        </p:blipFill>
        <p:spPr/>
      </p:pic>
      <p:sp>
        <p:nvSpPr>
          <p:cNvPr id="5" name="TextBox 4"/>
          <p:cNvSpPr txBox="1"/>
          <p:nvPr/>
        </p:nvSpPr>
        <p:spPr>
          <a:xfrm>
            <a:off x="457200" y="6349429"/>
            <a:ext cx="4201128" cy="369332"/>
          </a:xfrm>
          <a:prstGeom prst="rect">
            <a:avLst/>
          </a:prstGeom>
          <a:noFill/>
        </p:spPr>
        <p:txBody>
          <a:bodyPr wrap="none" rtlCol="0">
            <a:spAutoFit/>
          </a:bodyPr>
          <a:lstStyle/>
          <a:p>
            <a:r>
              <a:rPr lang="en-US" dirty="0" smtClean="0"/>
              <a:t>T. Sharpton Frontiers in Plant Science 2014</a:t>
            </a:r>
            <a:endParaRPr lang="en-US" dirty="0"/>
          </a:p>
        </p:txBody>
      </p:sp>
    </p:spTree>
    <p:extLst>
      <p:ext uri="{BB962C8B-B14F-4D97-AF65-F5344CB8AC3E}">
        <p14:creationId xmlns:p14="http://schemas.microsoft.com/office/powerpoint/2010/main" val="244967693"/>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err="1" smtClean="0"/>
              <a:t>BioBakery</a:t>
            </a:r>
            <a:r>
              <a:rPr lang="en-US" dirty="0" smtClean="0"/>
              <a:t> (</a:t>
            </a:r>
            <a:r>
              <a:rPr lang="en-US" dirty="0" err="1" smtClean="0"/>
              <a:t>Huttenhower</a:t>
            </a:r>
            <a:r>
              <a:rPr lang="en-US" dirty="0" smtClean="0"/>
              <a:t> Lab)</a:t>
            </a:r>
            <a:endParaRPr lang="en-US" dirty="0"/>
          </a:p>
        </p:txBody>
      </p:sp>
      <p:pic>
        <p:nvPicPr>
          <p:cNvPr id="5" name="Content Placeholder 4" descr="Screen Shot 2016-01-05 at 2.40.37 PM.png"/>
          <p:cNvPicPr>
            <a:picLocks noGrp="1" noChangeAspect="1"/>
          </p:cNvPicPr>
          <p:nvPr>
            <p:ph idx="1"/>
          </p:nvPr>
        </p:nvPicPr>
        <p:blipFill>
          <a:blip r:embed="rId2">
            <a:extLst>
              <a:ext uri="{28A0092B-C50C-407E-A947-70E740481C1C}">
                <a14:useLocalDpi xmlns:a14="http://schemas.microsoft.com/office/drawing/2010/main" val="0"/>
              </a:ext>
            </a:extLst>
          </a:blip>
          <a:srcRect t="-3474" b="-3474"/>
          <a:stretch>
            <a:fillRect/>
          </a:stretch>
        </p:blipFill>
        <p:spPr>
          <a:prstGeom prst="rect">
            <a:avLst/>
          </a:prstGeom>
        </p:spPr>
      </p:pic>
    </p:spTree>
    <p:extLst>
      <p:ext uri="{BB962C8B-B14F-4D97-AF65-F5344CB8AC3E}">
        <p14:creationId xmlns:p14="http://schemas.microsoft.com/office/powerpoint/2010/main" val="632543299"/>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7-01-16 at 10.50.42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27642" cy="6858000"/>
          </a:xfrm>
          <a:prstGeom prst="rect">
            <a:avLst/>
          </a:prstGeom>
        </p:spPr>
      </p:pic>
    </p:spTree>
    <p:extLst>
      <p:ext uri="{BB962C8B-B14F-4D97-AF65-F5344CB8AC3E}">
        <p14:creationId xmlns:p14="http://schemas.microsoft.com/office/powerpoint/2010/main" val="2996156335"/>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hlinkClick r:id="rId3"/>
              </a:rPr>
              <a:t>MultiQC</a:t>
            </a:r>
            <a:endParaRPr lang="en-US" dirty="0"/>
          </a:p>
        </p:txBody>
      </p:sp>
      <p:sp>
        <p:nvSpPr>
          <p:cNvPr id="3" name="Content Placeholder 2"/>
          <p:cNvSpPr>
            <a:spLocks noGrp="1"/>
          </p:cNvSpPr>
          <p:nvPr>
            <p:ph idx="1"/>
          </p:nvPr>
        </p:nvSpPr>
        <p:spPr/>
        <p:txBody>
          <a:bodyPr/>
          <a:lstStyle/>
          <a:p>
            <a:r>
              <a:rPr lang="en-US" dirty="0" err="1" smtClean="0"/>
              <a:t>MultiQC</a:t>
            </a:r>
            <a:r>
              <a:rPr lang="en-US" dirty="0" smtClean="0"/>
              <a:t> </a:t>
            </a:r>
            <a:r>
              <a:rPr lang="en-US" dirty="0"/>
              <a:t>searches a given directory for analysis logs and compiles a HTML </a:t>
            </a:r>
            <a:r>
              <a:rPr lang="en-US" dirty="0" smtClean="0"/>
              <a:t>report.</a:t>
            </a:r>
          </a:p>
          <a:p>
            <a:endParaRPr lang="en-US" dirty="0" smtClean="0"/>
          </a:p>
        </p:txBody>
      </p:sp>
    </p:spTree>
    <p:extLst>
      <p:ext uri="{BB962C8B-B14F-4D97-AF65-F5344CB8AC3E}">
        <p14:creationId xmlns:p14="http://schemas.microsoft.com/office/powerpoint/2010/main" val="74694901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Unexpected Findings</a:t>
            </a:r>
            <a:endParaRPr lang="en-US" dirty="0"/>
          </a:p>
        </p:txBody>
      </p:sp>
      <p:sp>
        <p:nvSpPr>
          <p:cNvPr id="3" name="Content Placeholder 2"/>
          <p:cNvSpPr>
            <a:spLocks noGrp="1"/>
          </p:cNvSpPr>
          <p:nvPr>
            <p:ph sz="half" idx="1"/>
          </p:nvPr>
        </p:nvSpPr>
        <p:spPr>
          <a:xfrm>
            <a:off x="457199" y="1600200"/>
            <a:ext cx="7803687" cy="4525963"/>
          </a:xfrm>
        </p:spPr>
        <p:txBody>
          <a:bodyPr/>
          <a:lstStyle/>
          <a:p>
            <a:r>
              <a:rPr lang="en-US" dirty="0" smtClean="0"/>
              <a:t>Sequence analysis yielded many unknown 16s strains</a:t>
            </a:r>
          </a:p>
          <a:p>
            <a:r>
              <a:rPr lang="en-US" dirty="0" smtClean="0"/>
              <a:t>Suggested that organisms overlooked by conventional methods</a:t>
            </a:r>
          </a:p>
        </p:txBody>
      </p:sp>
      <p:pic>
        <p:nvPicPr>
          <p:cNvPr id="5" name="Content Placeholder 4" descr="Screen Shot 2015-01-05 at 2.40.53 PM.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29729" b="-28498"/>
          <a:stretch/>
        </p:blipFill>
        <p:spPr>
          <a:xfrm>
            <a:off x="950400" y="3378143"/>
            <a:ext cx="6975759" cy="1874005"/>
          </a:xfrm>
        </p:spPr>
      </p:pic>
    </p:spTree>
    <p:extLst>
      <p:ext uri="{BB962C8B-B14F-4D97-AF65-F5344CB8AC3E}">
        <p14:creationId xmlns:p14="http://schemas.microsoft.com/office/powerpoint/2010/main" val="95837921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34670</TotalTime>
  <Words>3863</Words>
  <Application>Microsoft Macintosh PowerPoint</Application>
  <PresentationFormat>On-screen Show (4:3)</PresentationFormat>
  <Paragraphs>603</Paragraphs>
  <Slides>86</Slides>
  <Notes>63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86</vt:i4>
      </vt:variant>
    </vt:vector>
  </HeadingPairs>
  <TitlesOfParts>
    <vt:vector size="88" baseType="lpstr">
      <vt:lpstr>Office Theme</vt:lpstr>
      <vt:lpstr>Chart</vt:lpstr>
      <vt:lpstr>Intro to Metagenomics</vt:lpstr>
      <vt:lpstr>PowerPoint Presentation</vt:lpstr>
      <vt:lpstr>What is Metagenomics?</vt:lpstr>
      <vt:lpstr>Why Metagenomics?</vt:lpstr>
      <vt:lpstr>PowerPoint Presentation</vt:lpstr>
      <vt:lpstr>PowerPoint Presentation</vt:lpstr>
      <vt:lpstr>Microbes are IMPORTANT!</vt:lpstr>
      <vt:lpstr>First Run at Metagenomics</vt:lpstr>
      <vt:lpstr>Unexpected Findings</vt:lpstr>
      <vt:lpstr>PowerPoint Presentation</vt:lpstr>
      <vt:lpstr>PowerPoint Presentation</vt:lpstr>
      <vt:lpstr>The Human Microbiome Project</vt:lpstr>
      <vt:lpstr>PowerPoint Presentation</vt:lpstr>
      <vt:lpstr>PathoMap (now MetaSub)</vt:lpstr>
      <vt:lpstr>PowerPoint Presentation</vt:lpstr>
      <vt:lpstr>PowerPoint Presentation</vt:lpstr>
      <vt:lpstr>Targeted vs Shotgun Metagenomics</vt:lpstr>
      <vt:lpstr>targeted metagenomics</vt:lpstr>
      <vt:lpstr>PowerPoint Presentation</vt:lpstr>
      <vt:lpstr>PowerPoint Presentation</vt:lpstr>
      <vt:lpstr>Multiple Sequence Alignment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QIIME</vt:lpstr>
      <vt:lpstr>Mothur</vt:lpstr>
      <vt:lpstr>SILVA</vt:lpstr>
      <vt:lpstr>PICRUST</vt:lpstr>
      <vt:lpstr>Shotgun metagenomics</vt:lpstr>
      <vt:lpstr>BUT First let me filter my data</vt:lpstr>
      <vt:lpstr>Quality Control</vt:lpstr>
      <vt:lpstr>No Filtering</vt:lpstr>
      <vt:lpstr>With Filtering</vt:lpstr>
      <vt:lpstr>Before You Start</vt:lpstr>
      <vt:lpstr>Quality Filtering and Trimming</vt:lpstr>
      <vt:lpstr>PrinSeq</vt:lpstr>
      <vt:lpstr>PowerPoint Presentation</vt:lpstr>
      <vt:lpstr>Remove Contaminants</vt:lpstr>
      <vt:lpstr>Before and After Contaminant Removal</vt:lpstr>
      <vt:lpstr>Tools Available</vt:lpstr>
      <vt:lpstr>shotgun metagenomics</vt:lpstr>
      <vt:lpstr>Shotgun Metagenomic Analysis Overview</vt:lpstr>
      <vt:lpstr>Binning</vt:lpstr>
      <vt:lpstr>Kraken</vt:lpstr>
      <vt:lpstr>PowerPoint Presentation</vt:lpstr>
      <vt:lpstr>Kraken</vt:lpstr>
      <vt:lpstr>Krona for Kraken Visualization</vt:lpstr>
      <vt:lpstr>MetaPhlAn2</vt:lpstr>
      <vt:lpstr>Visualization of MetaPhlAn</vt:lpstr>
      <vt:lpstr>Marker Gene Analysis</vt:lpstr>
      <vt:lpstr>MEGAN6</vt:lpstr>
      <vt:lpstr>PowerPoint Presentation</vt:lpstr>
      <vt:lpstr>Humann2</vt:lpstr>
      <vt:lpstr>Humann2</vt:lpstr>
      <vt:lpstr>PowerPoint Presentation</vt:lpstr>
      <vt:lpstr>Assembly. The Holy Grail</vt:lpstr>
      <vt:lpstr>Goals of Metagenomic Assembly</vt:lpstr>
      <vt:lpstr>Questions To Ask Before Starting</vt:lpstr>
      <vt:lpstr>Reduce Complexity of Dataset</vt:lpstr>
      <vt:lpstr>Identify Usual Suspects</vt:lpstr>
      <vt:lpstr>The Khmer Package</vt:lpstr>
      <vt:lpstr>Features of the Khmer Package</vt:lpstr>
      <vt:lpstr>Digital Normalization</vt:lpstr>
      <vt:lpstr>Digital Normalization</vt:lpstr>
      <vt:lpstr>Digital Normalization</vt:lpstr>
      <vt:lpstr>Digital Normalization Software</vt:lpstr>
      <vt:lpstr>Read Partitioning</vt:lpstr>
      <vt:lpstr>PowerPoint Presentation</vt:lpstr>
      <vt:lpstr>PowerPoint Presentation</vt:lpstr>
      <vt:lpstr>MetAMOS</vt:lpstr>
      <vt:lpstr>PowerPoint Presentation</vt:lpstr>
      <vt:lpstr>Functional Annotation</vt:lpstr>
      <vt:lpstr>What is Annotation?</vt:lpstr>
      <vt:lpstr>Annotation Tools</vt:lpstr>
      <vt:lpstr>PowerPoint Presentation</vt:lpstr>
      <vt:lpstr>Metagenomics Resources</vt:lpstr>
      <vt:lpstr>BioBakery (Huttenhower Lab)</vt:lpstr>
      <vt:lpstr>PowerPoint Presentation</vt:lpstr>
      <vt:lpstr>MultiQC</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Metagenomics</dc:title>
  <dc:creator>Alan</dc:creator>
  <cp:lastModifiedBy>Alan</cp:lastModifiedBy>
  <cp:revision>305</cp:revision>
  <dcterms:created xsi:type="dcterms:W3CDTF">2015-01-05T15:26:09Z</dcterms:created>
  <dcterms:modified xsi:type="dcterms:W3CDTF">2017-01-19T05:10:50Z</dcterms:modified>
</cp:coreProperties>
</file>